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97" r:id="rId4"/>
  </p:sldMasterIdLst>
  <p:notesMasterIdLst>
    <p:notesMasterId r:id="rId30"/>
  </p:notesMasterIdLst>
  <p:handoutMasterIdLst>
    <p:handoutMasterId r:id="rId31"/>
  </p:handoutMasterIdLst>
  <p:sldIdLst>
    <p:sldId id="256" r:id="rId5"/>
    <p:sldId id="330" r:id="rId6"/>
    <p:sldId id="268" r:id="rId7"/>
    <p:sldId id="331" r:id="rId8"/>
    <p:sldId id="328" r:id="rId9"/>
    <p:sldId id="337" r:id="rId10"/>
    <p:sldId id="293" r:id="rId11"/>
    <p:sldId id="295" r:id="rId12"/>
    <p:sldId id="308" r:id="rId13"/>
    <p:sldId id="296" r:id="rId14"/>
    <p:sldId id="312" r:id="rId15"/>
    <p:sldId id="311" r:id="rId16"/>
    <p:sldId id="309" r:id="rId17"/>
    <p:sldId id="313" r:id="rId18"/>
    <p:sldId id="336" r:id="rId19"/>
    <p:sldId id="338" r:id="rId20"/>
    <p:sldId id="316" r:id="rId21"/>
    <p:sldId id="318" r:id="rId22"/>
    <p:sldId id="317" r:id="rId23"/>
    <p:sldId id="333" r:id="rId24"/>
    <p:sldId id="334" r:id="rId25"/>
    <p:sldId id="322" r:id="rId26"/>
    <p:sldId id="323" r:id="rId27"/>
    <p:sldId id="325" r:id="rId28"/>
    <p:sldId id="327" r:id="rId29"/>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592A"/>
    <a:srgbClr val="32348D"/>
    <a:srgbClr val="D9DE20"/>
    <a:srgbClr val="00AAA8"/>
    <a:srgbClr val="79529F"/>
    <a:srgbClr val="755791"/>
    <a:srgbClr val="DBAA75"/>
    <a:srgbClr val="F0EAC5"/>
    <a:srgbClr val="231B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F86184-B903-4CF5-9C1B-AD6BD0BA2E54}" v="23" dt="2025-08-11T23:47:30.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50847" autoAdjust="0"/>
  </p:normalViewPr>
  <p:slideViewPr>
    <p:cSldViewPr>
      <p:cViewPr varScale="1">
        <p:scale>
          <a:sx n="56" d="100"/>
          <a:sy n="56" d="100"/>
        </p:scale>
        <p:origin x="3378" y="66"/>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49689" y="1"/>
            <a:ext cx="2946400" cy="496888"/>
          </a:xfrm>
          <a:prstGeom prst="rect">
            <a:avLst/>
          </a:prstGeom>
        </p:spPr>
        <p:txBody>
          <a:bodyPr vert="horz" lIns="91440" tIns="45720" rIns="91440" bIns="45720" rtlCol="0"/>
          <a:lstStyle>
            <a:lvl1pPr algn="r">
              <a:defRPr sz="1200"/>
            </a:lvl1pPr>
          </a:lstStyle>
          <a:p>
            <a:fld id="{32805E8D-8A3C-4BDE-8C22-E5946AD6F55A}" type="datetimeFigureOut">
              <a:rPr lang="en-AU" smtClean="0"/>
              <a:t>12/08/2025</a:t>
            </a:fld>
            <a:endParaRPr lang="en-AU"/>
          </a:p>
        </p:txBody>
      </p:sp>
      <p:sp>
        <p:nvSpPr>
          <p:cNvPr id="4" name="Footer Placeholder 3"/>
          <p:cNvSpPr>
            <a:spLocks noGrp="1"/>
          </p:cNvSpPr>
          <p:nvPr>
            <p:ph type="ftr" sz="quarter" idx="2"/>
          </p:nvPr>
        </p:nvSpPr>
        <p:spPr>
          <a:xfrm>
            <a:off x="0" y="9428164"/>
            <a:ext cx="2946400" cy="4968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49689" y="9428164"/>
            <a:ext cx="2946400" cy="496887"/>
          </a:xfrm>
          <a:prstGeom prst="rect">
            <a:avLst/>
          </a:prstGeom>
        </p:spPr>
        <p:txBody>
          <a:bodyPr vert="horz" lIns="91440" tIns="45720" rIns="91440" bIns="45720" rtlCol="0" anchor="b"/>
          <a:lstStyle>
            <a:lvl1pPr algn="r">
              <a:defRPr sz="1200"/>
            </a:lvl1pPr>
          </a:lstStyle>
          <a:p>
            <a:fld id="{FAF41284-795E-4CB5-B576-E9EEF7D9603B}" type="slidenum">
              <a:rPr lang="en-AU" smtClean="0"/>
              <a:t>‹#›</a:t>
            </a:fld>
            <a:endParaRPr lang="en-AU"/>
          </a:p>
        </p:txBody>
      </p:sp>
    </p:spTree>
    <p:extLst>
      <p:ext uri="{BB962C8B-B14F-4D97-AF65-F5344CB8AC3E}">
        <p14:creationId xmlns:p14="http://schemas.microsoft.com/office/powerpoint/2010/main" val="2208806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eaLnBrk="1" fontAlgn="auto" hangingPunct="1">
              <a:spcBef>
                <a:spcPts val="0"/>
              </a:spcBef>
              <a:spcAft>
                <a:spcPts val="0"/>
              </a:spcAft>
              <a:defRPr sz="1200">
                <a:latin typeface="Arial" charset="0"/>
                <a:cs typeface="Arial" charset="0"/>
              </a:defRPr>
            </a:lvl1pPr>
          </a:lstStyle>
          <a:p>
            <a:pPr>
              <a:defRPr/>
            </a:pPr>
            <a:endParaRPr lang="en-AU"/>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eaLnBrk="1" fontAlgn="auto" hangingPunct="1">
              <a:spcBef>
                <a:spcPts val="0"/>
              </a:spcBef>
              <a:spcAft>
                <a:spcPts val="0"/>
              </a:spcAft>
              <a:defRPr sz="1200">
                <a:latin typeface="Arial" charset="0"/>
                <a:cs typeface="Arial" charset="0"/>
              </a:defRPr>
            </a:lvl1pPr>
          </a:lstStyle>
          <a:p>
            <a:pPr>
              <a:defRPr/>
            </a:pPr>
            <a:fld id="{05A55691-017E-4017-9ADD-43AC45A00129}" type="datetimeFigureOut">
              <a:rPr lang="en-AU"/>
              <a:pPr>
                <a:defRPr/>
              </a:pPr>
              <a:t>12/08/2025</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Arial" charset="0"/>
                <a:cs typeface="Arial" charset="0"/>
              </a:defRPr>
            </a:lvl1pPr>
          </a:lstStyle>
          <a:p>
            <a:pPr>
              <a:defRPr/>
            </a:pPr>
            <a:endParaRPr lang="en-AU"/>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85C7CDA7-91E6-45B8-8C0B-AAF36F7C9417}" type="slidenum">
              <a:rPr lang="en-AU" altLang="en-US"/>
              <a:pPr>
                <a:defRPr/>
              </a:pPr>
              <a:t>‹#›</a:t>
            </a:fld>
            <a:endParaRPr lang="en-AU" altLang="en-US"/>
          </a:p>
        </p:txBody>
      </p:sp>
    </p:spTree>
    <p:extLst>
      <p:ext uri="{BB962C8B-B14F-4D97-AF65-F5344CB8AC3E}">
        <p14:creationId xmlns:p14="http://schemas.microsoft.com/office/powerpoint/2010/main" val="23282258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jobaccess.gov.au/stories/disclosing-disability-work"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includeability.gov.au/sites/default/files/2021-07/11_-_includeability_-_guide_-_identifying_as_a_person_with_disability_in_the_workplace.pdf" TargetMode="External"/><Relationship Id="rId4" Type="http://schemas.openxmlformats.org/officeDocument/2006/relationships/hyperlink" Target="https://youtu.be/BlA43J18aTE?si=0XWsOa_Eexj4YcRN"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jobsandskills.gov.au/publications/towards-national-jobs-and-skills-roadmap-summary/employment-projections-for-the-decade-ahead"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jobsandskills.gov.au/data/nero/nero-dashboard" TargetMode="External"/><Relationship Id="rId5" Type="http://schemas.openxmlformats.org/officeDocument/2006/relationships/hyperlink" Target="http://www.jobsandskills.gov.au/data/employment-projections" TargetMode="External"/><Relationship Id="rId4" Type="http://schemas.openxmlformats.org/officeDocument/2006/relationships/hyperlink" Target="http://www.jobsandskills.gov.au/data/occupation-and-industry-profiles/industrie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jobsandskills.gov.au/sites/default/files/2022-09/Job%20Openings%20and%20Replacement%20Rates%20by%20Occupation%20-%20September%202022.pdf"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jobsandskills.gov.au/jobs-and-skills-atlas/region/occupations?regionType=state&amp;regionValue=aus&amp;occupationMetric=summary&amp;occupationFocus=2211"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www.nced.org.au/about-ticket-to-work/" TargetMode="External"/><Relationship Id="rId3" Type="http://schemas.openxmlformats.org/officeDocument/2006/relationships/hyperlink" Target="http://www.myfuture.edu.au/" TargetMode="External"/><Relationship Id="rId7" Type="http://schemas.openxmlformats.org/officeDocument/2006/relationships/hyperlink" Target="http://www.yourcareer.gov.au/"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www.jobaccess.gov.au/" TargetMode="External"/><Relationship Id="rId5" Type="http://schemas.openxmlformats.org/officeDocument/2006/relationships/hyperlink" Target="http://www.apprenticeships.gov.au/" TargetMode="External"/><Relationship Id="rId4" Type="http://schemas.openxmlformats.org/officeDocument/2006/relationships/hyperlink" Target="http://www.ccca.edu.au/" TargetMode="External"/><Relationship Id="rId9" Type="http://schemas.openxmlformats.org/officeDocument/2006/relationships/hyperlink" Target="http://www.skillsroad.com.au/"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www.myfuture.edu.au/" TargetMode="External"/><Relationship Id="rId3" Type="http://schemas.openxmlformats.org/officeDocument/2006/relationships/hyperlink" Target="http://www.ndis.gov.au/" TargetMode="External"/><Relationship Id="rId7" Type="http://schemas.openxmlformats.org/officeDocument/2006/relationships/hyperlink" Target="http://www.yourcareer.gov.au/"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dss.gov.au/disability-employment-reforms/centre-inclusive-employment" TargetMode="External"/><Relationship Id="rId11" Type="http://schemas.openxmlformats.org/officeDocument/2006/relationships/hyperlink" Target="http://www.disabilitygateway.gov.au/" TargetMode="External"/><Relationship Id="rId5" Type="http://schemas.openxmlformats.org/officeDocument/2006/relationships/hyperlink" Target="https://www.jobaccess.gov.au/" TargetMode="External"/><Relationship Id="rId10" Type="http://schemas.openxmlformats.org/officeDocument/2006/relationships/hyperlink" Target="http://www.ccca.edu.au/" TargetMode="External"/><Relationship Id="rId4" Type="http://schemas.openxmlformats.org/officeDocument/2006/relationships/hyperlink" Target="http://www.jobaccess.gov.au/" TargetMode="External"/><Relationship Id="rId9" Type="http://schemas.openxmlformats.org/officeDocument/2006/relationships/hyperlink" Target="http://www.skillsroad.com.au/"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dis.gov.au/participants/working-goals/employment-supports"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and.org.au/" TargetMode="External"/><Relationship Id="rId5" Type="http://schemas.openxmlformats.org/officeDocument/2006/relationships/hyperlink" Target="https://www.jobaccess.gov.au/" TargetMode="External"/><Relationship Id="rId4" Type="http://schemas.openxmlformats.org/officeDocument/2006/relationships/hyperlink" Target="https://www.jobaccess.gov.au/people-with-disability/disability-employment-service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jobaccess.gov.au/"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yourcareer.gov.au/"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ccca.edu.au/"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mailto:careercounselling@acce.org.au"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cMEvtv4sgHQ"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mccrindle.com.au/article/job-mobility-in-australia/"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bca.com.au/being_work_ready_a_guide_to_what_employers_want"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Building Ability Through Career Management</a:t>
            </a:r>
            <a:br>
              <a:rPr lang="en-GB" dirty="0"/>
            </a:br>
            <a:r>
              <a:rPr lang="en-GB" dirty="0"/>
              <a:t>This project, funded by an ILC (Information Linkages and Capacity Building) grant, was delivered by CEAV Career Counselling Australia to support young people with disability as they prepare for work or further study. We worked closely with parents, carers, and educators to build confidence and understanding around career planning. The project provided practical tools, plain English resources, and one-on-one support to help young people explore their strengths, set goals, and make informed choices about their future.</a:t>
            </a:r>
            <a:br>
              <a:rPr lang="en-GB" dirty="0"/>
            </a:br>
            <a:br>
              <a:rPr lang="en-GB" dirty="0"/>
            </a:br>
            <a:r>
              <a:rPr lang="en-GB" b="1" dirty="0"/>
              <a:t>Support your young person's career development</a:t>
            </a:r>
            <a:br>
              <a:rPr lang="en-GB" dirty="0"/>
            </a:br>
            <a:r>
              <a:rPr lang="en-GB" dirty="0"/>
              <a:t>As part of the </a:t>
            </a:r>
            <a:r>
              <a:rPr lang="en-GB" i="1" dirty="0"/>
              <a:t>Building Ability Through Career Management</a:t>
            </a:r>
            <a:r>
              <a:rPr lang="en-GB" dirty="0"/>
              <a:t> project, this presentation is designed to help parents and carers understand how to support their young person with disability as they plan for life after school. This presentation offers practical advice, simple tools, and key information about career development. It aims to build parents’ confidence in having positive conversations about strengths, interests, and future work or study options, and shows how you can play a key role in your young person’s journey.</a:t>
            </a:r>
            <a:endParaRPr lang="en-AU" dirty="0"/>
          </a:p>
        </p:txBody>
      </p:sp>
      <p:sp>
        <p:nvSpPr>
          <p:cNvPr id="4" name="Slide Number Placeholder 3"/>
          <p:cNvSpPr>
            <a:spLocks noGrp="1"/>
          </p:cNvSpPr>
          <p:nvPr>
            <p:ph type="sldNum" sz="quarter" idx="10"/>
          </p:nvPr>
        </p:nvSpPr>
        <p:spPr/>
        <p:txBody>
          <a:bodyPr/>
          <a:lstStyle/>
          <a:p>
            <a:pPr>
              <a:defRPr/>
            </a:pPr>
            <a:fld id="{85C7CDA7-91E6-45B8-8C0B-AAF36F7C9417}" type="slidenum">
              <a:rPr lang="en-AU" altLang="en-US" smtClean="0"/>
              <a:pPr>
                <a:defRPr/>
              </a:pPr>
              <a:t>1</a:t>
            </a:fld>
            <a:endParaRPr lang="en-AU" altLang="en-US"/>
          </a:p>
        </p:txBody>
      </p:sp>
    </p:spTree>
    <p:extLst>
      <p:ext uri="{BB962C8B-B14F-4D97-AF65-F5344CB8AC3E}">
        <p14:creationId xmlns:p14="http://schemas.microsoft.com/office/powerpoint/2010/main" val="1321451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r>
              <a:rPr lang="en-AU" sz="1200" b="1" kern="1200" dirty="0">
                <a:solidFill>
                  <a:schemeClr val="tx1"/>
                </a:solidFill>
                <a:effectLst/>
                <a:latin typeface="+mn-lt"/>
                <a:ea typeface="+mn-ea"/>
                <a:cs typeface="+mn-cs"/>
              </a:rPr>
              <a:t>Discussion: Disclosure </a:t>
            </a:r>
            <a:r>
              <a:rPr lang="en-AU" sz="1200" kern="1200" dirty="0">
                <a:solidFill>
                  <a:schemeClr val="tx1"/>
                </a:solidFill>
                <a:effectLst/>
                <a:latin typeface="+mn-lt"/>
                <a:ea typeface="+mn-ea"/>
                <a:cs typeface="+mn-cs"/>
              </a:rPr>
              <a:t>(10 – 20 minutes)</a:t>
            </a:r>
          </a:p>
          <a:p>
            <a:r>
              <a:rPr lang="en-AU" sz="1200" kern="1200" dirty="0">
                <a:solidFill>
                  <a:schemeClr val="tx1"/>
                </a:solidFill>
                <a:effectLst/>
                <a:latin typeface="+mn-lt"/>
                <a:ea typeface="+mn-ea"/>
                <a:cs typeface="+mn-cs"/>
              </a:rPr>
              <a:t>Disclosure of a disability is an important personal decision and the motivation or need to disclose can change depending on the situation. </a:t>
            </a:r>
          </a:p>
          <a:p>
            <a:r>
              <a:rPr lang="en-AU" sz="1200" kern="1200" dirty="0">
                <a:solidFill>
                  <a:schemeClr val="tx1"/>
                </a:solidFill>
                <a:effectLst/>
                <a:latin typeface="+mn-lt"/>
                <a:ea typeface="+mn-ea"/>
                <a:cs typeface="+mn-cs"/>
              </a:rPr>
              <a:t>Ask participants for their views on disclosure including benefits, concerns and experiences.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kern="1200" dirty="0">
                <a:solidFill>
                  <a:schemeClr val="tx1"/>
                </a:solidFill>
                <a:effectLst/>
                <a:latin typeface="+mn-lt"/>
                <a:ea typeface="+mn-ea"/>
                <a:cs typeface="+mn-cs"/>
              </a:rPr>
              <a:t>Disclosure clips:</a:t>
            </a:r>
          </a:p>
          <a:p>
            <a:r>
              <a:rPr lang="en-AU" dirty="0">
                <a:hlinkClick r:id="rId3"/>
              </a:rPr>
              <a:t>www.jobaccess.gov.au/stories/disclosing-disability-work</a:t>
            </a:r>
            <a:r>
              <a:rPr lang="en-AU" dirty="0"/>
              <a:t>  2 minutes</a:t>
            </a:r>
            <a:br>
              <a:rPr lang="en-AU" dirty="0"/>
            </a:br>
            <a:br>
              <a:rPr lang="en-AU" dirty="0"/>
            </a:br>
            <a:r>
              <a:rPr lang="en-AU" dirty="0">
                <a:hlinkClick r:id="rId4"/>
              </a:rPr>
              <a:t>youtu.be/BlA43J18aTE?si=0XWsOa_Eexj4YcRN</a:t>
            </a:r>
            <a:r>
              <a:rPr lang="en-AU" dirty="0"/>
              <a:t>   1.5 minutes</a:t>
            </a:r>
          </a:p>
          <a:p>
            <a:br>
              <a:rPr lang="en-AU" dirty="0"/>
            </a:br>
            <a:r>
              <a:rPr lang="en-AU" dirty="0">
                <a:hlinkClick r:id="rId5"/>
              </a:rPr>
              <a:t>includeability.gov.au/sites/default/files/2021-07/11_-_includeability_-_guide_-_identifying_as_a_person_with_disability_in_the_workplace.pdf</a:t>
            </a:r>
            <a:endParaRPr lang="en-AU" dirty="0"/>
          </a:p>
          <a:p>
            <a:br>
              <a:rPr lang="en-AU" sz="1200" kern="1200" dirty="0">
                <a:solidFill>
                  <a:schemeClr val="tx1"/>
                </a:solidFill>
                <a:effectLst/>
                <a:latin typeface="+mn-lt"/>
                <a:ea typeface="+mn-ea"/>
                <a:cs typeface="+mn-cs"/>
              </a:rPr>
            </a:br>
            <a:br>
              <a:rPr lang="en-GB" b="1" dirty="0"/>
            </a:br>
            <a:endParaRPr lang="en-AU"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33E13302-7385-4C3A-AE7B-FBF3D062BD50}" type="slidenum">
              <a:rPr lang="en-AU" altLang="en-US" smtClean="0">
                <a:latin typeface="Calibri" panose="020F0502020204030204" pitchFamily="34" charset="0"/>
              </a:rPr>
              <a:pPr fontAlgn="base">
                <a:spcBef>
                  <a:spcPct val="0"/>
                </a:spcBef>
                <a:spcAft>
                  <a:spcPct val="0"/>
                </a:spcAft>
              </a:pPr>
              <a:t>10</a:t>
            </a:fld>
            <a:endParaRPr lang="en-AU"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buNone/>
            </a:pPr>
            <a:r>
              <a:rPr lang="en-GB" b="1" dirty="0"/>
              <a:t>Benefits of Disclosure</a:t>
            </a:r>
          </a:p>
          <a:p>
            <a:pPr>
              <a:buFont typeface="Arial" panose="020B0604020202020204" pitchFamily="34" charset="0"/>
              <a:buNone/>
            </a:pPr>
            <a:r>
              <a:rPr lang="en-GB" b="1" dirty="0"/>
              <a:t>Access to support and adjustments</a:t>
            </a:r>
            <a:r>
              <a:rPr lang="en-GB" dirty="0"/>
              <a:t> – Allows employers to provide reasonable adjustments (e.g. flexible hours, modified tasks, assistive tech, access to education).</a:t>
            </a:r>
          </a:p>
          <a:p>
            <a:pPr>
              <a:buFont typeface="Arial" panose="020B0604020202020204" pitchFamily="34" charset="0"/>
              <a:buNone/>
            </a:pPr>
            <a:r>
              <a:rPr lang="en-GB" b="1" dirty="0"/>
              <a:t>Legal protection</a:t>
            </a:r>
            <a:r>
              <a:rPr lang="en-GB" dirty="0"/>
              <a:t> – Rights under the </a:t>
            </a:r>
            <a:r>
              <a:rPr lang="en-GB" i="1" dirty="0"/>
              <a:t>Disability Discrimination Act</a:t>
            </a:r>
            <a:r>
              <a:rPr lang="en-GB" dirty="0"/>
              <a:t> can only be fully applied when disability is disclosed.</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b="1" dirty="0"/>
              <a:t>Improved communication</a:t>
            </a:r>
            <a:r>
              <a:rPr lang="en-GB" dirty="0"/>
              <a:t> – Builds understanding with colleagues and supervisors about strengths and needs, to </a:t>
            </a:r>
            <a:r>
              <a:rPr lang="en-AU" sz="1200" kern="1200" dirty="0">
                <a:solidFill>
                  <a:schemeClr val="tx1"/>
                </a:solidFill>
                <a:effectLst/>
                <a:latin typeface="+mn-lt"/>
                <a:ea typeface="+mn-ea"/>
                <a:cs typeface="+mn-cs"/>
              </a:rPr>
              <a:t>avoid misunderstanding or labelling by others</a:t>
            </a:r>
          </a:p>
          <a:p>
            <a:pPr>
              <a:buFont typeface="Arial" panose="020B0604020202020204" pitchFamily="34" charset="0"/>
              <a:buNone/>
            </a:pPr>
            <a:r>
              <a:rPr lang="en-GB" b="1" dirty="0"/>
              <a:t>Confidence and authenticity</a:t>
            </a:r>
            <a:r>
              <a:rPr lang="en-GB" dirty="0"/>
              <a:t> – Being open about disability can help reduce stress and improve self-esteem at work and can c</a:t>
            </a:r>
            <a:r>
              <a:rPr lang="en-AU" sz="1200" kern="1200" dirty="0" err="1">
                <a:solidFill>
                  <a:schemeClr val="tx1"/>
                </a:solidFill>
                <a:effectLst/>
                <a:latin typeface="+mn-lt"/>
                <a:ea typeface="+mn-ea"/>
                <a:cs typeface="+mn-cs"/>
              </a:rPr>
              <a:t>reate</a:t>
            </a:r>
            <a:r>
              <a:rPr lang="en-AU" sz="1200" kern="1200" dirty="0">
                <a:solidFill>
                  <a:schemeClr val="tx1"/>
                </a:solidFill>
                <a:effectLst/>
                <a:latin typeface="+mn-lt"/>
                <a:ea typeface="+mn-ea"/>
                <a:cs typeface="+mn-cs"/>
              </a:rPr>
              <a:t> an opportunity for educating others about disability and its impact. </a:t>
            </a:r>
            <a:endParaRPr lang="en-GB" dirty="0"/>
          </a:p>
          <a:p>
            <a:pPr lvl="0"/>
            <a:br>
              <a:rPr lang="en-AU" sz="1200" kern="1200" dirty="0">
                <a:solidFill>
                  <a:schemeClr val="tx1"/>
                </a:solidFill>
                <a:effectLst/>
                <a:latin typeface="+mn-lt"/>
                <a:ea typeface="+mn-ea"/>
                <a:cs typeface="+mn-cs"/>
              </a:rPr>
            </a:br>
            <a:br>
              <a:rPr lang="en-AU" sz="1200" kern="1200" dirty="0">
                <a:solidFill>
                  <a:schemeClr val="tx1"/>
                </a:solidFill>
                <a:effectLst/>
                <a:latin typeface="+mn-lt"/>
                <a:ea typeface="+mn-ea"/>
                <a:cs typeface="+mn-cs"/>
              </a:rPr>
            </a:br>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pPr>
              <a:defRPr/>
            </a:pPr>
            <a:endParaRPr lang="en-AU"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33E13302-7385-4C3A-AE7B-FBF3D062BD50}" type="slidenum">
              <a:rPr lang="en-AU" altLang="en-US" smtClean="0">
                <a:latin typeface="Calibri" panose="020F0502020204030204" pitchFamily="34" charset="0"/>
              </a:rPr>
              <a:pPr fontAlgn="base">
                <a:spcBef>
                  <a:spcPct val="0"/>
                </a:spcBef>
                <a:spcAft>
                  <a:spcPct val="0"/>
                </a:spcAft>
              </a:pPr>
              <a:t>11</a:t>
            </a:fld>
            <a:endParaRPr lang="en-AU" altLang="en-US">
              <a:latin typeface="Calibri" panose="020F0502020204030204" pitchFamily="34" charset="0"/>
            </a:endParaRPr>
          </a:p>
        </p:txBody>
      </p:sp>
    </p:spTree>
    <p:extLst>
      <p:ext uri="{BB962C8B-B14F-4D97-AF65-F5344CB8AC3E}">
        <p14:creationId xmlns:p14="http://schemas.microsoft.com/office/powerpoint/2010/main" val="1412924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r>
              <a:rPr lang="en-GB" b="1" dirty="0"/>
              <a:t>Concerns About Disclosure</a:t>
            </a:r>
          </a:p>
          <a:p>
            <a:pPr>
              <a:buFont typeface="Arial" panose="020B0604020202020204" pitchFamily="34" charset="0"/>
              <a:buNone/>
            </a:pPr>
            <a:r>
              <a:rPr lang="en-GB" b="1" dirty="0"/>
              <a:t>Fear of discrimination or bias</a:t>
            </a:r>
            <a:r>
              <a:rPr lang="en-GB" dirty="0"/>
              <a:t> – Some people worry it may affect hiring decisions or career progression.</a:t>
            </a:r>
          </a:p>
          <a:p>
            <a:pPr>
              <a:buFont typeface="Arial" panose="020B0604020202020204" pitchFamily="34" charset="0"/>
              <a:buNone/>
            </a:pPr>
            <a:r>
              <a:rPr lang="en-GB" b="1" dirty="0"/>
              <a:t>Loss of privacy</a:t>
            </a:r>
            <a:r>
              <a:rPr lang="en-GB" dirty="0"/>
              <a:t> – Disclosure can feel deeply personal, and individuals may not want to share their diagnosis or details.</a:t>
            </a:r>
          </a:p>
          <a:p>
            <a:pPr>
              <a:buFont typeface="Arial" panose="020B0604020202020204" pitchFamily="34" charset="0"/>
              <a:buNone/>
            </a:pPr>
            <a:r>
              <a:rPr lang="en-GB" b="1" dirty="0"/>
              <a:t>Assumptions or misunderstandings</a:t>
            </a:r>
            <a:r>
              <a:rPr lang="en-GB" dirty="0"/>
              <a:t> – People may focus on limitations rather than strengths if disclosure is not handled well.</a:t>
            </a:r>
          </a:p>
          <a:p>
            <a:pPr>
              <a:buFont typeface="Arial" panose="020B0604020202020204" pitchFamily="34" charset="0"/>
              <a:buNone/>
            </a:pPr>
            <a:r>
              <a:rPr lang="en-GB" b="1" dirty="0"/>
              <a:t>Uncertainty about timing</a:t>
            </a:r>
            <a:r>
              <a:rPr lang="en-GB" dirty="0"/>
              <a:t> – Not knowing </a:t>
            </a:r>
            <a:r>
              <a:rPr lang="en-GB" i="1" dirty="0"/>
              <a:t>when</a:t>
            </a:r>
            <a:r>
              <a:rPr lang="en-GB" dirty="0"/>
              <a:t> or </a:t>
            </a:r>
            <a:r>
              <a:rPr lang="en-GB" i="1" dirty="0"/>
              <a:t>how much</a:t>
            </a:r>
            <a:r>
              <a:rPr lang="en-GB" dirty="0"/>
              <a:t> to share can create anxiety.</a:t>
            </a:r>
          </a:p>
          <a:p>
            <a:pPr lvl="0"/>
            <a:r>
              <a:rPr lang="en-AU" sz="1200" b="1" kern="1200" dirty="0">
                <a:solidFill>
                  <a:schemeClr val="tx1"/>
                </a:solidFill>
                <a:effectLst/>
                <a:latin typeface="+mn-lt"/>
                <a:ea typeface="+mn-ea"/>
                <a:cs typeface="+mn-cs"/>
              </a:rPr>
              <a:t>Not receiving the support you’re entitled to </a:t>
            </a:r>
            <a:r>
              <a:rPr lang="en-AU" sz="1200" b="0"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Being denied entitlements or disability adjustments</a:t>
            </a:r>
          </a:p>
          <a:p>
            <a:pPr lvl="0"/>
            <a:r>
              <a:rPr lang="en-AU" sz="1200" b="1" kern="1200" dirty="0">
                <a:solidFill>
                  <a:schemeClr val="tx1"/>
                </a:solidFill>
                <a:effectLst/>
                <a:latin typeface="+mn-lt"/>
                <a:ea typeface="+mn-ea"/>
                <a:cs typeface="+mn-cs"/>
              </a:rPr>
              <a:t>Facing invasive or uncomfortable questions- </a:t>
            </a:r>
            <a:r>
              <a:rPr lang="en-AU" sz="1200" kern="1200" dirty="0">
                <a:solidFill>
                  <a:schemeClr val="tx1"/>
                </a:solidFill>
                <a:effectLst/>
                <a:latin typeface="+mn-lt"/>
                <a:ea typeface="+mn-ea"/>
                <a:cs typeface="+mn-cs"/>
              </a:rPr>
              <a:t>Unwelcome questions about a disability</a:t>
            </a:r>
          </a:p>
          <a:p>
            <a:pPr lvl="0"/>
            <a:endParaRPr lang="en-US"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Effective disclosure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Disclosure is most effective when you are clear about the purpose of disclosing. This ensures that disclosure occurs with the right person, in a timely and appropriate manner and with a clear goal in mind. To disclose a disability, you need to be knowledgeable about your disability, have relevant non-technical language to describe your disability, can articulate your disability in a short and succinct manner and can communicate your strengths and disability-related needs in a positive way. </a:t>
            </a:r>
          </a:p>
          <a:p>
            <a:br>
              <a:rPr lang="en-AU" dirty="0"/>
            </a:br>
            <a:endParaRPr lang="en-AU"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33E13302-7385-4C3A-AE7B-FBF3D062BD50}" type="slidenum">
              <a:rPr lang="en-AU" altLang="en-US" smtClean="0">
                <a:latin typeface="Calibri" panose="020F0502020204030204" pitchFamily="34" charset="0"/>
              </a:rPr>
              <a:pPr fontAlgn="base">
                <a:spcBef>
                  <a:spcPct val="0"/>
                </a:spcBef>
                <a:spcAft>
                  <a:spcPct val="0"/>
                </a:spcAft>
              </a:pPr>
              <a:t>12</a:t>
            </a:fld>
            <a:endParaRPr lang="en-AU" altLang="en-US">
              <a:latin typeface="Calibri" panose="020F0502020204030204" pitchFamily="34" charset="0"/>
            </a:endParaRPr>
          </a:p>
        </p:txBody>
      </p:sp>
    </p:spTree>
    <p:extLst>
      <p:ext uri="{BB962C8B-B14F-4D97-AF65-F5344CB8AC3E}">
        <p14:creationId xmlns:p14="http://schemas.microsoft.com/office/powerpoint/2010/main" val="2817874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AU" sz="1200" b="1" kern="1200" dirty="0">
                <a:solidFill>
                  <a:schemeClr val="tx1"/>
                </a:solidFill>
                <a:effectLst/>
                <a:latin typeface="+mn-lt"/>
                <a:ea typeface="+mn-ea"/>
                <a:cs typeface="+mn-cs"/>
              </a:rPr>
              <a:t>Discussion: Opportunities for disclosure: </a:t>
            </a:r>
            <a:r>
              <a:rPr lang="en-AU" sz="1200" kern="1200" dirty="0">
                <a:solidFill>
                  <a:schemeClr val="tx1"/>
                </a:solidFill>
                <a:effectLst/>
                <a:latin typeface="+mn-lt"/>
                <a:ea typeface="+mn-ea"/>
                <a:cs typeface="+mn-cs"/>
              </a:rPr>
              <a:t>There are many opportunities to disclose a disability. It is important to understand the positives and negatives to disclosing at different stages throughout the job seeking process. The following provides further information to consider when disclosing a disability. Also, as some disabilities are not hidden, it is important to consider disclosing up front so that the employer is not taken by surprise at the time of the interview. (These points and prompts can be shared with participants as a presentation or used in a group discussion)  </a:t>
            </a:r>
            <a:endParaRPr lang="en-AU" sz="1200" b="1" kern="1200" dirty="0">
              <a:solidFill>
                <a:schemeClr val="tx1"/>
              </a:solidFill>
              <a:effectLst/>
              <a:latin typeface="+mn-lt"/>
              <a:ea typeface="+mn-ea"/>
              <a:cs typeface="+mn-cs"/>
            </a:endParaRP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Opportunities for disclosure</a:t>
            </a:r>
            <a:endParaRPr lang="en-AU" sz="1200" kern="1200" dirty="0">
              <a:solidFill>
                <a:schemeClr val="tx1"/>
              </a:solidFill>
              <a:effectLst/>
              <a:latin typeface="+mn-lt"/>
              <a:ea typeface="+mn-ea"/>
              <a:cs typeface="+mn-cs"/>
            </a:endParaRPr>
          </a:p>
          <a:p>
            <a:pPr lvl="0"/>
            <a:r>
              <a:rPr lang="en-AU" sz="1200" b="0" kern="1200" dirty="0">
                <a:solidFill>
                  <a:schemeClr val="tx1"/>
                </a:solidFill>
                <a:effectLst/>
                <a:latin typeface="+mn-lt"/>
                <a:ea typeface="+mn-ea"/>
                <a:cs typeface="+mn-cs"/>
              </a:rPr>
              <a:t>Looking for work</a:t>
            </a:r>
          </a:p>
          <a:p>
            <a:pPr lvl="0"/>
            <a:r>
              <a:rPr lang="en-AU" sz="1200" b="0" kern="1200" dirty="0">
                <a:solidFill>
                  <a:schemeClr val="tx1"/>
                </a:solidFill>
                <a:effectLst/>
                <a:latin typeface="+mn-lt"/>
                <a:ea typeface="+mn-ea"/>
                <a:cs typeface="+mn-cs"/>
              </a:rPr>
              <a:t>Resume and application letter</a:t>
            </a:r>
          </a:p>
          <a:p>
            <a:pPr lvl="0"/>
            <a:r>
              <a:rPr lang="en-AU" sz="1200" b="0" kern="1200" dirty="0">
                <a:solidFill>
                  <a:schemeClr val="tx1"/>
                </a:solidFill>
                <a:effectLst/>
                <a:latin typeface="+mn-lt"/>
                <a:ea typeface="+mn-ea"/>
                <a:cs typeface="+mn-cs"/>
              </a:rPr>
              <a:t>Arranging a job interview</a:t>
            </a:r>
          </a:p>
          <a:p>
            <a:pPr lvl="0"/>
            <a:r>
              <a:rPr lang="en-AU" sz="1200" b="0" kern="1200" dirty="0">
                <a:solidFill>
                  <a:schemeClr val="tx1"/>
                </a:solidFill>
                <a:effectLst/>
                <a:latin typeface="+mn-lt"/>
                <a:ea typeface="+mn-ea"/>
                <a:cs typeface="+mn-cs"/>
              </a:rPr>
              <a:t>During the job interview</a:t>
            </a:r>
          </a:p>
          <a:p>
            <a:pPr lvl="0"/>
            <a:r>
              <a:rPr lang="en-AU" sz="1200" b="0" kern="1200" dirty="0">
                <a:solidFill>
                  <a:schemeClr val="tx1"/>
                </a:solidFill>
                <a:effectLst/>
                <a:latin typeface="+mn-lt"/>
                <a:ea typeface="+mn-ea"/>
                <a:cs typeface="+mn-cs"/>
              </a:rPr>
              <a:t>Offer of employment</a:t>
            </a:r>
          </a:p>
          <a:p>
            <a:pPr lvl="0"/>
            <a:r>
              <a:rPr lang="en-AU" sz="1200" b="0" kern="1200" dirty="0">
                <a:solidFill>
                  <a:schemeClr val="tx1"/>
                </a:solidFill>
                <a:effectLst/>
                <a:latin typeface="+mn-lt"/>
                <a:ea typeface="+mn-ea"/>
                <a:cs typeface="+mn-cs"/>
              </a:rPr>
              <a:t>Employer health forms</a:t>
            </a:r>
          </a:p>
          <a:p>
            <a:pPr lvl="0"/>
            <a:r>
              <a:rPr lang="en-AU" sz="1200" b="0" kern="1200" dirty="0">
                <a:solidFill>
                  <a:schemeClr val="tx1"/>
                </a:solidFill>
                <a:effectLst/>
                <a:latin typeface="+mn-lt"/>
                <a:ea typeface="+mn-ea"/>
                <a:cs typeface="+mn-cs"/>
              </a:rPr>
              <a:t>Employer disability data collection forms</a:t>
            </a:r>
          </a:p>
          <a:p>
            <a:pPr lvl="0"/>
            <a:r>
              <a:rPr lang="en-AU" sz="1200" b="0" kern="1200" dirty="0">
                <a:solidFill>
                  <a:schemeClr val="tx1"/>
                </a:solidFill>
                <a:effectLst/>
                <a:latin typeface="+mn-lt"/>
                <a:ea typeface="+mn-ea"/>
                <a:cs typeface="+mn-cs"/>
              </a:rPr>
              <a:t>Anytime during employment</a:t>
            </a:r>
          </a:p>
          <a:p>
            <a:pPr>
              <a:defRPr/>
            </a:pPr>
            <a:endParaRPr lang="en-AU"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33E13302-7385-4C3A-AE7B-FBF3D062BD50}" type="slidenum">
              <a:rPr lang="en-AU" altLang="en-US" smtClean="0">
                <a:latin typeface="Calibri" panose="020F0502020204030204" pitchFamily="34" charset="0"/>
              </a:rPr>
              <a:pPr fontAlgn="base">
                <a:spcBef>
                  <a:spcPct val="0"/>
                </a:spcBef>
                <a:spcAft>
                  <a:spcPct val="0"/>
                </a:spcAft>
              </a:pPr>
              <a:t>13</a:t>
            </a:fld>
            <a:endParaRPr lang="en-AU" altLang="en-US">
              <a:latin typeface="Calibri" panose="020F0502020204030204" pitchFamily="34" charset="0"/>
            </a:endParaRPr>
          </a:p>
        </p:txBody>
      </p:sp>
    </p:spTree>
    <p:extLst>
      <p:ext uri="{BB962C8B-B14F-4D97-AF65-F5344CB8AC3E}">
        <p14:creationId xmlns:p14="http://schemas.microsoft.com/office/powerpoint/2010/main" val="2248261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r>
              <a:rPr lang="en-AU" sz="1200" b="1" kern="1200" dirty="0">
                <a:solidFill>
                  <a:schemeClr val="tx1"/>
                </a:solidFill>
                <a:effectLst/>
                <a:latin typeface="+mn-lt"/>
                <a:ea typeface="+mn-ea"/>
                <a:cs typeface="+mn-cs"/>
              </a:rPr>
              <a:t>Discussion: Disability-specific skills (30 minutes)</a:t>
            </a:r>
          </a:p>
          <a:p>
            <a:r>
              <a:rPr lang="en-AU" sz="1200" kern="1200" dirty="0">
                <a:solidFill>
                  <a:schemeClr val="tx1"/>
                </a:solidFill>
                <a:effectLst/>
                <a:latin typeface="+mn-lt"/>
                <a:ea typeface="+mn-ea"/>
                <a:cs typeface="+mn-cs"/>
              </a:rPr>
              <a:t>There</a:t>
            </a:r>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are</a:t>
            </a:r>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often a range of skills that people with a disability require in order to manage access and participation barriers. </a:t>
            </a:r>
          </a:p>
          <a:p>
            <a:r>
              <a:rPr lang="en-AU" sz="1200" kern="1200" dirty="0">
                <a:solidFill>
                  <a:schemeClr val="tx1"/>
                </a:solidFill>
                <a:effectLst/>
                <a:latin typeface="+mn-lt"/>
                <a:ea typeface="+mn-ea"/>
                <a:cs typeface="+mn-cs"/>
              </a:rPr>
              <a:t>These can range from orientation and mobility skills, use of a cane or dog guide, use of a wheelchair, social skills training or use of a range of adaptive technologies.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As a whole group</a:t>
            </a:r>
            <a:r>
              <a:rPr lang="en-AU" sz="1200" kern="1200" baseline="0" dirty="0">
                <a:solidFill>
                  <a:schemeClr val="tx1"/>
                </a:solidFill>
                <a:effectLst/>
                <a:latin typeface="+mn-lt"/>
                <a:ea typeface="+mn-ea"/>
                <a:cs typeface="+mn-cs"/>
              </a:rPr>
              <a:t> or</a:t>
            </a:r>
            <a:r>
              <a:rPr lang="en-AU" sz="1200" kern="1200" dirty="0">
                <a:solidFill>
                  <a:schemeClr val="tx1"/>
                </a:solidFill>
                <a:effectLst/>
                <a:latin typeface="+mn-lt"/>
                <a:ea typeface="+mn-ea"/>
                <a:cs typeface="+mn-cs"/>
              </a:rPr>
              <a:t> in small groups or in pairs, discuss the disability-specific skills that your</a:t>
            </a:r>
            <a:r>
              <a:rPr lang="en-AU" sz="1200" kern="1200" baseline="0" dirty="0">
                <a:solidFill>
                  <a:schemeClr val="tx1"/>
                </a:solidFill>
                <a:effectLst/>
                <a:latin typeface="+mn-lt"/>
                <a:ea typeface="+mn-ea"/>
                <a:cs typeface="+mn-cs"/>
              </a:rPr>
              <a:t> young person may</a:t>
            </a:r>
            <a:r>
              <a:rPr lang="en-AU" sz="1200" kern="1200" dirty="0">
                <a:solidFill>
                  <a:schemeClr val="tx1"/>
                </a:solidFill>
                <a:effectLst/>
                <a:latin typeface="+mn-lt"/>
                <a:ea typeface="+mn-ea"/>
                <a:cs typeface="+mn-cs"/>
              </a:rPr>
              <a:t> need to manage in the world of work.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Note that these are usually specific to individual disability groups. </a:t>
            </a:r>
          </a:p>
          <a:p>
            <a:r>
              <a:rPr lang="en-AU" sz="1200" kern="1200" dirty="0">
                <a:solidFill>
                  <a:schemeClr val="tx1"/>
                </a:solidFill>
                <a:effectLst/>
                <a:latin typeface="+mn-lt"/>
                <a:ea typeface="+mn-ea"/>
                <a:cs typeface="+mn-cs"/>
              </a:rPr>
              <a:t>Prompts: </a:t>
            </a:r>
          </a:p>
          <a:p>
            <a:r>
              <a:rPr lang="en-AU" sz="1200" kern="1200" dirty="0">
                <a:solidFill>
                  <a:schemeClr val="tx1"/>
                </a:solidFill>
                <a:effectLst/>
                <a:latin typeface="+mn-lt"/>
                <a:ea typeface="+mn-ea"/>
                <a:cs typeface="+mn-cs"/>
              </a:rPr>
              <a:t>Autism Spectrum Disorder / </a:t>
            </a:r>
            <a:r>
              <a:rPr lang="en-AU" sz="1200" kern="1200" dirty="0" err="1">
                <a:solidFill>
                  <a:schemeClr val="tx1"/>
                </a:solidFill>
                <a:effectLst/>
                <a:latin typeface="+mn-lt"/>
                <a:ea typeface="+mn-ea"/>
                <a:cs typeface="+mn-cs"/>
              </a:rPr>
              <a:t>Aspergers</a:t>
            </a:r>
            <a:r>
              <a:rPr lang="en-AU" sz="1200" kern="1200" dirty="0">
                <a:solidFill>
                  <a:schemeClr val="tx1"/>
                </a:solidFill>
                <a:effectLst/>
                <a:latin typeface="+mn-lt"/>
                <a:ea typeface="+mn-ea"/>
                <a:cs typeface="+mn-cs"/>
              </a:rPr>
              <a:t>: Social and communication skills.</a:t>
            </a:r>
          </a:p>
          <a:p>
            <a:r>
              <a:rPr lang="en-AU" sz="1200" kern="1200" dirty="0">
                <a:solidFill>
                  <a:schemeClr val="tx1"/>
                </a:solidFill>
                <a:effectLst/>
                <a:latin typeface="+mn-lt"/>
                <a:ea typeface="+mn-ea"/>
                <a:cs typeface="+mn-cs"/>
              </a:rPr>
              <a:t>Blind / vision impaired: Orientation and mobility skills, adaptive technology skills. </a:t>
            </a:r>
          </a:p>
          <a:p>
            <a:r>
              <a:rPr lang="en-AU" sz="1200" kern="1200" dirty="0">
                <a:solidFill>
                  <a:schemeClr val="tx1"/>
                </a:solidFill>
                <a:effectLst/>
                <a:latin typeface="+mn-lt"/>
                <a:ea typeface="+mn-ea"/>
                <a:cs typeface="+mn-cs"/>
              </a:rPr>
              <a:t>Deaf / hearing impaired: Sign language skills, lip reading skills.</a:t>
            </a:r>
          </a:p>
          <a:p>
            <a:r>
              <a:rPr lang="en-AU" sz="1200" kern="1200" dirty="0">
                <a:solidFill>
                  <a:schemeClr val="tx1"/>
                </a:solidFill>
                <a:effectLst/>
                <a:latin typeface="+mn-lt"/>
                <a:ea typeface="+mn-ea"/>
                <a:cs typeface="+mn-cs"/>
              </a:rPr>
              <a:t>Intellectual disability: Communication skills, skills related to learning.</a:t>
            </a:r>
          </a:p>
          <a:p>
            <a:r>
              <a:rPr lang="en-AU" sz="1200" kern="1200" dirty="0">
                <a:solidFill>
                  <a:schemeClr val="tx1"/>
                </a:solidFill>
                <a:effectLst/>
                <a:latin typeface="+mn-lt"/>
                <a:ea typeface="+mn-ea"/>
                <a:cs typeface="+mn-cs"/>
              </a:rPr>
              <a:t>Physical disability: Mobility skills, </a:t>
            </a:r>
          </a:p>
          <a:p>
            <a:r>
              <a:rPr lang="en-AU" sz="1200" kern="1200" dirty="0">
                <a:solidFill>
                  <a:schemeClr val="tx1"/>
                </a:solidFill>
                <a:effectLst/>
                <a:latin typeface="+mn-lt"/>
                <a:ea typeface="+mn-ea"/>
                <a:cs typeface="+mn-cs"/>
              </a:rPr>
              <a:t>Specific learning disability / dyslexia: reading, writing, comprehension or spelling skills. </a:t>
            </a:r>
          </a:p>
          <a:p>
            <a:r>
              <a:rPr lang="en-AU" sz="1200" kern="1200" dirty="0">
                <a:solidFill>
                  <a:schemeClr val="tx1"/>
                </a:solidFill>
                <a:effectLst/>
                <a:latin typeface="+mn-lt"/>
                <a:ea typeface="+mn-ea"/>
                <a:cs typeface="+mn-cs"/>
              </a:rPr>
              <a:t> </a:t>
            </a:r>
          </a:p>
          <a:p>
            <a:endParaRPr lang="en-AU"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33E13302-7385-4C3A-AE7B-FBF3D062BD50}" type="slidenum">
              <a:rPr lang="en-AU" altLang="en-US" smtClean="0">
                <a:latin typeface="Calibri" panose="020F0502020204030204" pitchFamily="34" charset="0"/>
              </a:rPr>
              <a:pPr fontAlgn="base">
                <a:spcBef>
                  <a:spcPct val="0"/>
                </a:spcBef>
                <a:spcAft>
                  <a:spcPct val="0"/>
                </a:spcAft>
              </a:pPr>
              <a:t>14</a:t>
            </a:fld>
            <a:endParaRPr lang="en-AU" altLang="en-US">
              <a:latin typeface="Calibri" panose="020F0502020204030204" pitchFamily="34" charset="0"/>
            </a:endParaRPr>
          </a:p>
        </p:txBody>
      </p:sp>
    </p:spTree>
    <p:extLst>
      <p:ext uri="{BB962C8B-B14F-4D97-AF65-F5344CB8AC3E}">
        <p14:creationId xmlns:p14="http://schemas.microsoft.com/office/powerpoint/2010/main" val="2349602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C77512DC-24DF-428B-ADE2-FCBE653EE8AF}" type="slidenum">
              <a:rPr lang="en-AU" smtClean="0"/>
              <a:t>15</a:t>
            </a:fld>
            <a:endParaRPr lang="en-AU"/>
          </a:p>
        </p:txBody>
      </p:sp>
    </p:spTree>
    <p:extLst>
      <p:ext uri="{BB962C8B-B14F-4D97-AF65-F5344CB8AC3E}">
        <p14:creationId xmlns:p14="http://schemas.microsoft.com/office/powerpoint/2010/main" val="1096690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AF4E9-A37E-8391-E460-DE748F904E19}"/>
            </a:ext>
          </a:extLst>
        </p:cNvPr>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9B21F03B-5A40-806D-13EB-642C143225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3D4C7C5-4502-C137-15D4-C52F28C4F0DC}"/>
              </a:ext>
            </a:extLst>
          </p:cNvPr>
          <p:cNvSpPr>
            <a:spLocks noGrp="1"/>
          </p:cNvSpPr>
          <p:nvPr>
            <p:ph type="body" idx="1"/>
          </p:nvPr>
        </p:nvSpPr>
        <p:spPr/>
        <p:txBody>
          <a:bodyPr>
            <a:normAutofit fontScale="85000" lnSpcReduction="10000"/>
          </a:bodyPr>
          <a:lstStyle/>
          <a:p>
            <a:r>
              <a:rPr lang="en-AU" sz="1200" b="1" kern="1200" dirty="0">
                <a:solidFill>
                  <a:schemeClr val="tx1"/>
                </a:solidFill>
                <a:effectLst/>
                <a:latin typeface="+mn-lt"/>
                <a:ea typeface="+mn-ea"/>
                <a:cs typeface="+mn-cs"/>
              </a:rPr>
              <a:t>Stories of hope </a:t>
            </a:r>
            <a:br>
              <a:rPr lang="en-AU" sz="1200" b="1" kern="1200" dirty="0">
                <a:solidFill>
                  <a:schemeClr val="tx1"/>
                </a:solidFill>
                <a:effectLst/>
                <a:latin typeface="+mn-lt"/>
                <a:ea typeface="+mn-ea"/>
                <a:cs typeface="+mn-cs"/>
              </a:rPr>
            </a:br>
            <a:br>
              <a:rPr lang="en-AU" sz="1200" b="1" kern="1200" dirty="0">
                <a:solidFill>
                  <a:schemeClr val="tx1"/>
                </a:solidFill>
                <a:effectLst/>
                <a:latin typeface="+mn-lt"/>
                <a:ea typeface="+mn-ea"/>
                <a:cs typeface="+mn-cs"/>
              </a:rPr>
            </a:br>
            <a:r>
              <a:rPr lang="en-AU" sz="1200" b="1" kern="1200" dirty="0">
                <a:solidFill>
                  <a:schemeClr val="tx1"/>
                </a:solidFill>
                <a:effectLst/>
                <a:latin typeface="+mn-lt"/>
                <a:ea typeface="+mn-ea"/>
                <a:cs typeface="+mn-cs"/>
              </a:rPr>
              <a:t>The</a:t>
            </a:r>
            <a:r>
              <a:rPr lang="en-AU" sz="1200" b="1" kern="1200" baseline="0" dirty="0">
                <a:solidFill>
                  <a:schemeClr val="tx1"/>
                </a:solidFill>
                <a:effectLst/>
                <a:latin typeface="+mn-lt"/>
                <a:ea typeface="+mn-ea"/>
                <a:cs typeface="+mn-cs"/>
              </a:rPr>
              <a:t> following can be used as an example:</a:t>
            </a:r>
          </a:p>
          <a:p>
            <a:r>
              <a:rPr lang="en-AU" sz="1200" b="1" kern="1200" dirty="0">
                <a:solidFill>
                  <a:schemeClr val="tx1"/>
                </a:solidFill>
                <a:effectLst/>
                <a:latin typeface="+mn-lt"/>
                <a:ea typeface="+mn-ea"/>
                <a:cs typeface="+mn-cs"/>
              </a:rPr>
              <a:t>Julian: </a:t>
            </a:r>
            <a:r>
              <a:rPr lang="en-AU" sz="1200" kern="1200" dirty="0">
                <a:solidFill>
                  <a:schemeClr val="tx1"/>
                </a:solidFill>
                <a:effectLst/>
                <a:latin typeface="+mn-lt"/>
                <a:ea typeface="+mn-ea"/>
                <a:cs typeface="+mn-cs"/>
              </a:rPr>
              <a:t>Julian is a young man who has a goal to work as a chef. He was pleased when he heard that he gained a place in the hospitality course at William Angliss TAFE. Julian has autism and loves working to time, following rules and having an orderly working environment. He initially found it difficult to adjust to the dynamic environment of an ala carte restaurant kitchen with its busy chaos and creativity. As an adjustment, William Angliss TAFE found a placement for him in a nursing home kitchen. In this environment, the menu is the same throughout the year, he has a consistent, non-chaotic routine, and is not faced with any of the stressful demands of an ala carte restaurant.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Upon graduation Julian gained employment in a hospital kitchen. His employer was offered a workplace subsidy because of Julian’s disability however they stated that they were so impressed with him that the turned this down stating that they want to pay him full wages like all other staff. The only adjustment his workplace needs to provide is a fixed work roster where he works the same shifts every week.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This has been an ideal workplace for Julian where he is able to use his skills and work in a field that interests him. There are minimal disability-related barriers for Julian because of the orderly hospital kitchen environment. Also, qualified chefs are in demand in hospitals because most chefs are aiming for high profile restaurants or have an ambition to be a celebrity chef. Therefore, the hospital workplace enabled Julian to both achieve his goal and be appreciated as a reliable long-term employee. </a:t>
            </a:r>
          </a:p>
          <a:p>
            <a:endParaRPr lang="en-US"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Participants to share other stories of hope </a:t>
            </a:r>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Note that these stories do not need to be of exceptional athletes with a disability or high achieving advocates but of everyday people with a disability who have managed to achieve a place in the world of work with reasonable adjustments that address disability-related barriers. </a:t>
            </a:r>
          </a:p>
        </p:txBody>
      </p:sp>
      <p:sp>
        <p:nvSpPr>
          <p:cNvPr id="38916" name="Slide Number Placeholder 3">
            <a:extLst>
              <a:ext uri="{FF2B5EF4-FFF2-40B4-BE49-F238E27FC236}">
                <a16:creationId xmlns:a16="http://schemas.microsoft.com/office/drawing/2014/main" id="{1266129B-2F48-3FA3-8321-3E5ED12A87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33E13302-7385-4C3A-AE7B-FBF3D062BD50}" type="slidenum">
              <a:rPr lang="en-AU" altLang="en-US" smtClean="0">
                <a:latin typeface="Calibri" panose="020F0502020204030204" pitchFamily="34" charset="0"/>
              </a:rPr>
              <a:pPr fontAlgn="base">
                <a:spcBef>
                  <a:spcPct val="0"/>
                </a:spcBef>
                <a:spcAft>
                  <a:spcPct val="0"/>
                </a:spcAft>
              </a:pPr>
              <a:t>16</a:t>
            </a:fld>
            <a:endParaRPr lang="en-AU" altLang="en-US">
              <a:latin typeface="Calibri" panose="020F0502020204030204" pitchFamily="34" charset="0"/>
            </a:endParaRPr>
          </a:p>
        </p:txBody>
      </p:sp>
    </p:spTree>
    <p:extLst>
      <p:ext uri="{BB962C8B-B14F-4D97-AF65-F5344CB8AC3E}">
        <p14:creationId xmlns:p14="http://schemas.microsoft.com/office/powerpoint/2010/main" val="3982521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r>
              <a:rPr lang="en-AU" sz="1200" b="1" kern="1200" dirty="0">
                <a:solidFill>
                  <a:schemeClr val="tx1"/>
                </a:solidFill>
                <a:effectLst/>
                <a:latin typeface="+mn-lt"/>
                <a:ea typeface="+mn-ea"/>
                <a:cs typeface="+mn-cs"/>
              </a:rPr>
              <a:t>Discussion: Where are the jobs?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It is useful to know where the most common jobs are. This can help identify how competitive it is to find employment and how many jobs your young person can expect to find advertised for different industries. It is however important to remember that their best chance to find employment is in an industry that they are interested in as they need to enjoy what they are doing to do a good job and stay in that job. Therefore, when helping them look for jobs be sure that</a:t>
            </a:r>
            <a:r>
              <a:rPr lang="en-AU" sz="1200" kern="1200" baseline="0" dirty="0">
                <a:solidFill>
                  <a:schemeClr val="tx1"/>
                </a:solidFill>
                <a:effectLst/>
                <a:latin typeface="+mn-lt"/>
                <a:ea typeface="+mn-ea"/>
                <a:cs typeface="+mn-cs"/>
              </a:rPr>
              <a:t> they</a:t>
            </a:r>
            <a:r>
              <a:rPr lang="en-AU" sz="1200" kern="1200" dirty="0">
                <a:solidFill>
                  <a:schemeClr val="tx1"/>
                </a:solidFill>
                <a:effectLst/>
                <a:latin typeface="+mn-lt"/>
                <a:ea typeface="+mn-ea"/>
                <a:cs typeface="+mn-cs"/>
              </a:rPr>
              <a:t> remain focused on their interests, skills, goals and values. Jobs that match these factors are the jobs that your</a:t>
            </a:r>
            <a:r>
              <a:rPr lang="en-AU" sz="1200" kern="1200" baseline="0" dirty="0">
                <a:solidFill>
                  <a:schemeClr val="tx1"/>
                </a:solidFill>
                <a:effectLst/>
                <a:latin typeface="+mn-lt"/>
                <a:ea typeface="+mn-ea"/>
                <a:cs typeface="+mn-cs"/>
              </a:rPr>
              <a:t> young person</a:t>
            </a:r>
            <a:r>
              <a:rPr lang="en-AU" sz="1200" kern="1200" dirty="0">
                <a:solidFill>
                  <a:schemeClr val="tx1"/>
                </a:solidFill>
                <a:effectLst/>
                <a:latin typeface="+mn-lt"/>
                <a:ea typeface="+mn-ea"/>
                <a:cs typeface="+mn-cs"/>
              </a:rPr>
              <a:t> is most likely to stay in longer, be more successful in and gain more enjoyment from.  </a:t>
            </a:r>
          </a:p>
          <a:p>
            <a:endParaRPr lang="en-AU" sz="1200" kern="1200" dirty="0">
              <a:solidFill>
                <a:schemeClr val="tx1"/>
              </a:solidFill>
              <a:effectLst/>
              <a:latin typeface="+mn-lt"/>
              <a:ea typeface="+mn-ea"/>
              <a:cs typeface="+mn-cs"/>
            </a:endParaRPr>
          </a:p>
          <a:p>
            <a:pPr marL="0" indent="0">
              <a:lnSpc>
                <a:spcPct val="150000"/>
              </a:lnSpc>
              <a:buFont typeface="Arial" panose="020B0604020202020204" pitchFamily="34" charset="0"/>
              <a:buNone/>
            </a:pPr>
            <a:endParaRPr lang="en-AU" altLang="en-US" sz="1200" dirty="0"/>
          </a:p>
          <a:p>
            <a:endParaRPr lang="en-AU" sz="1200" kern="1200" dirty="0">
              <a:solidFill>
                <a:schemeClr val="tx1"/>
              </a:solidFill>
              <a:effectLst/>
              <a:latin typeface="+mn-lt"/>
              <a:ea typeface="+mn-ea"/>
              <a:cs typeface="+mn-cs"/>
            </a:endParaRPr>
          </a:p>
          <a:p>
            <a:pPr>
              <a:defRPr/>
            </a:pPr>
            <a:endParaRPr lang="en-AU"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33E13302-7385-4C3A-AE7B-FBF3D062BD50}" type="slidenum">
              <a:rPr lang="en-AU" altLang="en-US" smtClean="0">
                <a:latin typeface="Calibri" panose="020F0502020204030204" pitchFamily="34" charset="0"/>
              </a:rPr>
              <a:pPr fontAlgn="base">
                <a:spcBef>
                  <a:spcPct val="0"/>
                </a:spcBef>
                <a:spcAft>
                  <a:spcPct val="0"/>
                </a:spcAft>
              </a:pPr>
              <a:t>17</a:t>
            </a:fld>
            <a:endParaRPr lang="en-AU" altLang="en-US">
              <a:latin typeface="Calibri" panose="020F0502020204030204" pitchFamily="34" charset="0"/>
            </a:endParaRPr>
          </a:p>
        </p:txBody>
      </p:sp>
    </p:spTree>
    <p:extLst>
      <p:ext uri="{BB962C8B-B14F-4D97-AF65-F5344CB8AC3E}">
        <p14:creationId xmlns:p14="http://schemas.microsoft.com/office/powerpoint/2010/main" val="3797242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u="none" kern="1200" dirty="0">
                <a:solidFill>
                  <a:schemeClr val="tx1"/>
                </a:solidFill>
                <a:effectLst/>
                <a:latin typeface="+mn-lt"/>
                <a:ea typeface="+mn-ea"/>
                <a:cs typeface="+mn-cs"/>
              </a:rPr>
              <a:t>Over the next 10 years (to around 2033–34), Australia is projected to add nearly 2 million new jobs, an increase of around 13–14% in total employment according to Jobs and Skills Australia. The strongest growth is expected in the following industries:</a:t>
            </a:r>
            <a:br>
              <a:rPr lang="en-GB" sz="1200" b="1" u="none" kern="1200" dirty="0">
                <a:solidFill>
                  <a:schemeClr val="tx1"/>
                </a:solidFill>
                <a:effectLst/>
                <a:latin typeface="+mn-lt"/>
                <a:ea typeface="+mn-ea"/>
                <a:cs typeface="+mn-cs"/>
              </a:rPr>
            </a:br>
            <a:br>
              <a:rPr lang="en-GB" sz="1200" b="1" u="none" kern="1200" dirty="0">
                <a:solidFill>
                  <a:schemeClr val="tx1"/>
                </a:solidFill>
                <a:effectLst/>
                <a:latin typeface="+mn-lt"/>
                <a:ea typeface="+mn-ea"/>
                <a:cs typeface="+mn-cs"/>
              </a:rPr>
            </a:br>
            <a:r>
              <a:rPr lang="en-GB" b="1" dirty="0"/>
              <a:t>Employment Growth by Industry</a:t>
            </a:r>
            <a:br>
              <a:rPr lang="en-GB" b="1" dirty="0"/>
            </a:br>
            <a:r>
              <a:rPr lang="en-AU" dirty="0">
                <a:hlinkClick r:id="rId3"/>
              </a:rPr>
              <a:t>www.jobsandskills.gov.au/publications/towards-national-jobs-and-skills-roadmap-summary/employment-projections-for-the-decade-ahead</a:t>
            </a:r>
            <a:r>
              <a:rPr lang="en-AU" dirty="0"/>
              <a:t> </a:t>
            </a:r>
          </a:p>
          <a:p>
            <a:br>
              <a:rPr lang="en-GB" b="1" dirty="0"/>
            </a:br>
            <a:r>
              <a:rPr lang="en-AU" dirty="0">
                <a:hlinkClick r:id="rId4"/>
              </a:rPr>
              <a:t>www.jobsandskills.gov.au/data/occupation-and-industry-profiles/industries</a:t>
            </a:r>
            <a:r>
              <a:rPr lang="en-AU" dirty="0"/>
              <a:t> </a:t>
            </a:r>
            <a:br>
              <a:rPr lang="en-AU" dirty="0"/>
            </a:br>
            <a:br>
              <a:rPr lang="en-AU" dirty="0"/>
            </a:br>
            <a:endParaRPr lang="en-GB" b="1" dirty="0"/>
          </a:p>
          <a:p>
            <a:r>
              <a:rPr lang="en-GB" b="1" dirty="0"/>
              <a:t>Industry				Expected Jobs Increase	Highlights</a:t>
            </a:r>
            <a:br>
              <a:rPr lang="en-GB" b="1" dirty="0"/>
            </a:br>
            <a:r>
              <a:rPr lang="en-GB" b="1" dirty="0"/>
              <a:t>Health Care &amp; Social Assistance		</a:t>
            </a:r>
            <a:r>
              <a:rPr lang="en-GB" dirty="0"/>
              <a:t>~585,000 (26% growth)	Remains Australia’s largest employment sector, growing from ~15% to ~17–18% of total jobs</a:t>
            </a:r>
          </a:p>
          <a:p>
            <a:endParaRPr lang="en-GB" dirty="0"/>
          </a:p>
          <a:p>
            <a:r>
              <a:rPr lang="en-GB" b="1" dirty="0"/>
              <a:t>Professional, Scientific &amp; Technical Services	</a:t>
            </a:r>
            <a:r>
              <a:rPr lang="en-GB" dirty="0"/>
              <a:t>Significant increase	Includes IT, engineering, research &amp; consulting roles</a:t>
            </a:r>
          </a:p>
          <a:p>
            <a:endParaRPr lang="en-GB" b="1" dirty="0"/>
          </a:p>
          <a:p>
            <a:r>
              <a:rPr lang="en-GB" b="1" dirty="0"/>
              <a:t>Education &amp; Training			</a:t>
            </a:r>
            <a:r>
              <a:rPr lang="en-GB" dirty="0"/>
              <a:t>Strong growth		Rising demand for teachers, trainers, VET educators </a:t>
            </a:r>
          </a:p>
          <a:p>
            <a:br>
              <a:rPr lang="en-GB" b="1" dirty="0"/>
            </a:br>
            <a:r>
              <a:rPr lang="en-GB" b="1" dirty="0"/>
              <a:t>Construction &amp; Manufacturing		</a:t>
            </a:r>
            <a:r>
              <a:rPr lang="en-GB" dirty="0"/>
              <a:t>Solid gains		Manufacturing employment is rebounding; construction remains robust </a:t>
            </a:r>
          </a:p>
          <a:p>
            <a:endParaRPr lang="en-GB" b="1" dirty="0"/>
          </a:p>
          <a:p>
            <a:r>
              <a:rPr lang="en-GB" b="1" dirty="0"/>
              <a:t>Mining				</a:t>
            </a:r>
            <a:r>
              <a:rPr lang="en-GB" dirty="0"/>
              <a:t>Notable percentage growth	Smaller base but strong percentage increases anticipated </a:t>
            </a:r>
          </a:p>
          <a:p>
            <a:endParaRPr lang="en-GB" b="1" dirty="0"/>
          </a:p>
          <a:p>
            <a:r>
              <a:rPr lang="en-GB" b="1" dirty="0"/>
              <a:t>Emerging Sectors &amp; Specialised Roles</a:t>
            </a:r>
          </a:p>
          <a:p>
            <a:r>
              <a:rPr lang="en-GB" b="1" dirty="0"/>
              <a:t>Health &amp; Caring Professions</a:t>
            </a:r>
            <a:r>
              <a:rPr lang="en-GB" dirty="0"/>
              <a:t>: allied health, aged and disability care, community services.</a:t>
            </a:r>
          </a:p>
          <a:p>
            <a:r>
              <a:rPr lang="en-GB" b="1" dirty="0"/>
              <a:t>STEM &amp; Professional Services</a:t>
            </a:r>
            <a:r>
              <a:rPr lang="en-GB" dirty="0"/>
              <a:t>: digital roles, scientific services, business consulting, engineering.</a:t>
            </a:r>
          </a:p>
          <a:p>
            <a:r>
              <a:rPr lang="en-GB" b="1" dirty="0"/>
              <a:t>Construction &amp; Trades</a:t>
            </a:r>
            <a:r>
              <a:rPr lang="en-GB" dirty="0"/>
              <a:t>: ongoing infrastructure, and green/clean‑energy builds.</a:t>
            </a:r>
          </a:p>
          <a:p>
            <a:r>
              <a:rPr lang="en-GB" b="1" dirty="0"/>
              <a:t>Education &amp; Training</a:t>
            </a:r>
            <a:r>
              <a:rPr lang="en-GB" dirty="0"/>
              <a:t>: expanded teaching, VET, and training delivery.</a:t>
            </a:r>
          </a:p>
          <a:p>
            <a:r>
              <a:rPr lang="en-GB" b="1" dirty="0"/>
              <a:t>Renewable Energy &amp; </a:t>
            </a:r>
            <a:r>
              <a:rPr lang="en-GB" b="1" dirty="0" err="1"/>
              <a:t>CleanTech</a:t>
            </a:r>
            <a:r>
              <a:rPr lang="en-GB" dirty="0"/>
              <a:t>: electrification, battery manufacturing, green metals</a:t>
            </a:r>
          </a:p>
          <a:p>
            <a:endParaRPr lang="en-GB" b="1" dirty="0"/>
          </a:p>
          <a:p>
            <a:pPr marL="0" marR="0" lvl="0" indent="0" algn="l" defTabSz="914400" rtl="0" eaLnBrk="0" fontAlgn="base" latinLnBrk="0" hangingPunct="0">
              <a:lnSpc>
                <a:spcPct val="150000"/>
              </a:lnSpc>
              <a:spcBef>
                <a:spcPct val="30000"/>
              </a:spcBef>
              <a:spcAft>
                <a:spcPct val="0"/>
              </a:spcAft>
              <a:buClrTx/>
              <a:buSzTx/>
              <a:buFont typeface="Arial" panose="020B0604020202020204" pitchFamily="34" charset="0"/>
              <a:buNone/>
              <a:tabLst/>
              <a:defRPr/>
            </a:pPr>
            <a:r>
              <a:rPr lang="en-AU" altLang="en-US" sz="1200" dirty="0"/>
              <a:t>Top</a:t>
            </a:r>
            <a:r>
              <a:rPr lang="en-AU" altLang="en-US" sz="1200" baseline="0" dirty="0"/>
              <a:t> industries to generate jobs growth in Australia </a:t>
            </a:r>
            <a:r>
              <a:rPr lang="en-AU" dirty="0">
                <a:hlinkClick r:id="rId5"/>
              </a:rPr>
              <a:t>www.jobsandskills.gov.au/data/employment-projections</a:t>
            </a:r>
            <a:r>
              <a:rPr lang="en-AU" dirty="0"/>
              <a:t> </a:t>
            </a:r>
            <a:endParaRPr lang="en-AU" altLang="en-US" sz="1200" baseline="0" dirty="0"/>
          </a:p>
          <a:p>
            <a:pPr marL="457200" indent="-457200">
              <a:lnSpc>
                <a:spcPct val="150000"/>
              </a:lnSpc>
              <a:buFont typeface="Arial" panose="020B0604020202020204" pitchFamily="34" charset="0"/>
              <a:buAutoNum type="arabicPeriod"/>
            </a:pPr>
            <a:r>
              <a:rPr lang="en-AU" altLang="en-US" sz="1200" baseline="0" dirty="0"/>
              <a:t>Healthcare and Social Assistance</a:t>
            </a:r>
          </a:p>
          <a:p>
            <a:pPr marL="457200" indent="-457200">
              <a:lnSpc>
                <a:spcPct val="150000"/>
              </a:lnSpc>
              <a:buFont typeface="Arial" panose="020B0604020202020204" pitchFamily="34" charset="0"/>
              <a:buAutoNum type="arabicPeriod"/>
            </a:pPr>
            <a:r>
              <a:rPr lang="en-AU" altLang="en-US" sz="1200" baseline="0" dirty="0"/>
              <a:t>Professional, scientific and technical services </a:t>
            </a:r>
          </a:p>
          <a:p>
            <a:pPr marL="457200" indent="-457200">
              <a:lnSpc>
                <a:spcPct val="150000"/>
              </a:lnSpc>
              <a:buFont typeface="Arial" panose="020B0604020202020204" pitchFamily="34" charset="0"/>
              <a:buAutoNum type="arabicPeriod"/>
            </a:pPr>
            <a:r>
              <a:rPr lang="en-AU" altLang="en-US" sz="1200" baseline="0" dirty="0"/>
              <a:t>Construction </a:t>
            </a:r>
          </a:p>
          <a:p>
            <a:pPr marL="457200" indent="-457200">
              <a:lnSpc>
                <a:spcPct val="150000"/>
              </a:lnSpc>
              <a:buFont typeface="Arial" panose="020B0604020202020204" pitchFamily="34" charset="0"/>
              <a:buAutoNum type="arabicPeriod"/>
            </a:pPr>
            <a:r>
              <a:rPr lang="en-AU" altLang="en-US" sz="1200" baseline="0" dirty="0"/>
              <a:t>Education and training </a:t>
            </a:r>
          </a:p>
          <a:p>
            <a:pPr marL="457200" indent="-457200">
              <a:lnSpc>
                <a:spcPct val="150000"/>
              </a:lnSpc>
              <a:buFont typeface="Arial" panose="020B0604020202020204" pitchFamily="34" charset="0"/>
              <a:buAutoNum type="arabicPeriod"/>
            </a:pPr>
            <a:r>
              <a:rPr lang="en-AU" altLang="en-US" sz="1200" baseline="0" dirty="0"/>
              <a:t>Accommodation and Food Services</a:t>
            </a:r>
          </a:p>
          <a:p>
            <a:pPr marL="0" indent="0">
              <a:lnSpc>
                <a:spcPct val="150000"/>
              </a:lnSpc>
              <a:buFont typeface="Arial" panose="020B0604020202020204" pitchFamily="34" charset="0"/>
              <a:buNone/>
            </a:pPr>
            <a:br>
              <a:rPr lang="en-AU" dirty="0">
                <a:hlinkClick r:id="rId6"/>
              </a:rPr>
            </a:br>
            <a:r>
              <a:rPr lang="en-AU" dirty="0">
                <a:hlinkClick r:id="rId6"/>
              </a:rPr>
              <a:t>www.jobsandskills.gov.au/data/nero/nero-dashboard</a:t>
            </a:r>
            <a:r>
              <a:rPr lang="en-AU" dirty="0"/>
              <a:t> </a:t>
            </a:r>
          </a:p>
          <a:p>
            <a:pPr marL="457200" indent="-457200">
              <a:lnSpc>
                <a:spcPct val="150000"/>
              </a:lnSpc>
              <a:buFont typeface="Arial" panose="020B0604020202020204" pitchFamily="34" charset="0"/>
              <a:buAutoNum type="arabicPeriod"/>
            </a:pPr>
            <a:endParaRPr lang="en-AU" sz="1200" kern="1200" dirty="0">
              <a:solidFill>
                <a:schemeClr val="tx1"/>
              </a:solidFill>
              <a:effectLst/>
              <a:latin typeface="+mn-lt"/>
              <a:ea typeface="+mn-ea"/>
              <a:cs typeface="+mn-cs"/>
            </a:endParaRPr>
          </a:p>
          <a:p>
            <a:pPr>
              <a:defRPr/>
            </a:pPr>
            <a:endParaRPr lang="en-AU"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33E13302-7385-4C3A-AE7B-FBF3D062BD50}" type="slidenum">
              <a:rPr lang="en-AU" altLang="en-US" smtClean="0">
                <a:latin typeface="Calibri" panose="020F0502020204030204" pitchFamily="34" charset="0"/>
              </a:rPr>
              <a:pPr fontAlgn="base">
                <a:spcBef>
                  <a:spcPct val="0"/>
                </a:spcBef>
                <a:spcAft>
                  <a:spcPct val="0"/>
                </a:spcAft>
              </a:pPr>
              <a:t>18</a:t>
            </a:fld>
            <a:endParaRPr lang="en-AU" altLang="en-US">
              <a:latin typeface="Calibri" panose="020F0502020204030204" pitchFamily="34" charset="0"/>
            </a:endParaRPr>
          </a:p>
        </p:txBody>
      </p:sp>
    </p:spTree>
    <p:extLst>
      <p:ext uri="{BB962C8B-B14F-4D97-AF65-F5344CB8AC3E}">
        <p14:creationId xmlns:p14="http://schemas.microsoft.com/office/powerpoint/2010/main" val="407250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b="1" dirty="0"/>
              <a:t>Fastest-Growing Occupations</a:t>
            </a:r>
            <a:br>
              <a:rPr lang="en-AU" b="1" dirty="0"/>
            </a:br>
            <a:r>
              <a:rPr lang="en-US" altLang="en-US" sz="1200" dirty="0">
                <a:latin typeface="Arial" panose="020B0604020202020204" pitchFamily="34" charset="0"/>
              </a:rPr>
              <a:t>This list includes roles that consistently show elevated </a:t>
            </a:r>
            <a:r>
              <a:rPr kumimoji="0" lang="en-US" altLang="en-US" sz="1200" i="0" u="none" strike="noStrike" cap="none" normalizeH="0" baseline="0" dirty="0">
                <a:ln>
                  <a:noFill/>
                </a:ln>
                <a:solidFill>
                  <a:schemeClr val="tx1"/>
                </a:solidFill>
                <a:effectLst/>
                <a:latin typeface="Arial" panose="020B0604020202020204" pitchFamily="34" charset="0"/>
              </a:rPr>
              <a:t>vacancy-to-employment ratios, </a:t>
            </a:r>
            <a:r>
              <a:rPr kumimoji="0" lang="en-US" altLang="en-US" sz="1200" b="0" i="0" u="none" strike="noStrike" cap="none" normalizeH="0" baseline="0" dirty="0">
                <a:ln>
                  <a:noFill/>
                </a:ln>
                <a:solidFill>
                  <a:schemeClr val="tx1"/>
                </a:solidFill>
                <a:effectLst/>
                <a:latin typeface="Arial" panose="020B0604020202020204" pitchFamily="34" charset="0"/>
              </a:rPr>
              <a:t>indicating strong ongoing demand:</a:t>
            </a:r>
          </a:p>
          <a:p>
            <a:br>
              <a:rPr lang="en-AU" dirty="0"/>
            </a:br>
            <a:r>
              <a:rPr lang="en-AU" b="1" dirty="0"/>
              <a:t>Aged &amp; Disabled Carers</a:t>
            </a:r>
            <a:r>
              <a:rPr lang="en-AU" dirty="0"/>
              <a:t> (~270,000 openings)</a:t>
            </a:r>
            <a:br>
              <a:rPr lang="en-AU" dirty="0"/>
            </a:br>
            <a:r>
              <a:rPr kumimoji="0" lang="en-US" altLang="en-US" sz="1200" b="0" i="0" u="none" strike="noStrike" cap="none" normalizeH="0" baseline="0" dirty="0">
                <a:ln>
                  <a:noFill/>
                </a:ln>
                <a:solidFill>
                  <a:schemeClr val="tx1"/>
                </a:solidFill>
                <a:effectLst/>
                <a:latin typeface="Arial" panose="020B0604020202020204" pitchFamily="34" charset="0"/>
              </a:rPr>
              <a:t>Among Australia’s most advertised roles, reflecting sustained demand in the aged and disability support sector Continues to see high demand driven by healthcare sector growth</a:t>
            </a:r>
            <a:br>
              <a:rPr kumimoji="0" lang="en-US" altLang="en-US" sz="1200" b="0" i="0" u="none" strike="noStrike" cap="none" normalizeH="0" baseline="0" dirty="0">
                <a:ln>
                  <a:noFill/>
                </a:ln>
                <a:solidFill>
                  <a:schemeClr val="tx1"/>
                </a:solidFill>
                <a:effectLst/>
                <a:latin typeface="Arial" panose="020B0604020202020204" pitchFamily="34" charset="0"/>
              </a:rPr>
            </a:br>
            <a:br>
              <a:rPr kumimoji="0" lang="en-US" altLang="en-US" sz="1200" b="0" i="0" u="none" strike="noStrike" cap="none" normalizeH="0" baseline="0" dirty="0">
                <a:ln>
                  <a:noFill/>
                </a:ln>
                <a:solidFill>
                  <a:schemeClr val="tx1"/>
                </a:solidFill>
                <a:effectLst/>
                <a:latin typeface="Arial" panose="020B0604020202020204" pitchFamily="34" charset="0"/>
              </a:rPr>
            </a:br>
            <a:r>
              <a:rPr lang="en-AU" b="1" dirty="0"/>
              <a:t>Sales Assistants (General)</a:t>
            </a:r>
            <a:r>
              <a:rPr lang="en-AU" dirty="0"/>
              <a:t> (~433,000 openings – driven by both growth and turnover)</a:t>
            </a:r>
            <a:br>
              <a:rPr lang="en-AU" dirty="0"/>
            </a:br>
            <a:r>
              <a:rPr lang="en-GB" dirty="0"/>
              <a:t>High vacancy rates make it a dependable entry-level opportunity. Particularly suited to part-time roles with flexible hours</a:t>
            </a:r>
            <a:br>
              <a:rPr lang="en-GB" dirty="0"/>
            </a:br>
            <a:endParaRPr lang="en-AU" dirty="0"/>
          </a:p>
          <a:p>
            <a:pPr marL="0" marR="0" lvl="0" indent="0" algn="l" defTabSz="914400" rtl="0" eaLnBrk="0" fontAlgn="base" latinLnBrk="0" hangingPunct="0">
              <a:lnSpc>
                <a:spcPct val="100000"/>
              </a:lnSpc>
              <a:spcBef>
                <a:spcPct val="0"/>
              </a:spcBef>
              <a:spcAft>
                <a:spcPct val="0"/>
              </a:spcAft>
              <a:buClrTx/>
              <a:buSzTx/>
              <a:tabLst/>
            </a:pPr>
            <a:r>
              <a:rPr lang="en-AU" b="1" dirty="0"/>
              <a:t>Registered Nurses</a:t>
            </a:r>
            <a:r>
              <a:rPr lang="en-AU" dirty="0"/>
              <a:t> (~40,000 new roles)</a:t>
            </a:r>
            <a:br>
              <a:rPr lang="en-AU" dirty="0"/>
            </a:br>
            <a:r>
              <a:rPr lang="en-GB" altLang="en-US" sz="1200" dirty="0">
                <a:latin typeface="Arial" panose="020B0604020202020204" pitchFamily="34" charset="0"/>
              </a:rPr>
              <a:t>Continues to see high demand driven by healthcare sector growth</a:t>
            </a:r>
            <a:br>
              <a:rPr lang="en-GB" altLang="en-US" sz="1200" dirty="0">
                <a:latin typeface="Arial" panose="020B0604020202020204" pitchFamily="34" charset="0"/>
              </a:rPr>
            </a:br>
            <a:endParaRPr lang="en-GB" altLang="en-US" sz="1200" dirty="0">
              <a:latin typeface="Arial" panose="020B0604020202020204" pitchFamily="34" charset="0"/>
            </a:endParaRPr>
          </a:p>
          <a:p>
            <a:r>
              <a:rPr lang="en-AU" b="1" dirty="0"/>
              <a:t>Software &amp; Applications Programmers</a:t>
            </a:r>
            <a:r>
              <a:rPr lang="en-AU" dirty="0"/>
              <a:t> (~42,000 new roles)</a:t>
            </a:r>
            <a:br>
              <a:rPr lang="en-AU" dirty="0"/>
            </a:br>
            <a:r>
              <a:rPr kumimoji="0" lang="en-US" altLang="en-US" sz="1200" b="0" i="0" u="none" strike="noStrike" cap="none" normalizeH="0" baseline="0" dirty="0">
                <a:ln>
                  <a:noFill/>
                </a:ln>
                <a:solidFill>
                  <a:schemeClr val="tx1"/>
                </a:solidFill>
                <a:effectLst/>
                <a:latin typeface="Arial" panose="020B0604020202020204" pitchFamily="34" charset="0"/>
              </a:rPr>
              <a:t>Tech transformation and digital innovation creating persistent demand for ICT skills </a:t>
            </a:r>
            <a:br>
              <a:rPr kumimoji="0" lang="en-US" altLang="en-US" sz="1200" b="0" i="0" u="none" strike="noStrike" cap="none" normalizeH="0" baseline="0" dirty="0">
                <a:ln>
                  <a:noFill/>
                </a:ln>
                <a:solidFill>
                  <a:schemeClr val="tx1"/>
                </a:solidFill>
                <a:effectLst/>
                <a:latin typeface="Arial" panose="020B0604020202020204" pitchFamily="34" charset="0"/>
              </a:rPr>
            </a:br>
            <a:endParaRPr lang="en-AU" dirty="0"/>
          </a:p>
          <a:p>
            <a:r>
              <a:rPr lang="en-AU" b="1" dirty="0"/>
              <a:t>Management &amp; Organisation Analysts</a:t>
            </a:r>
            <a:r>
              <a:rPr lang="en-AU" dirty="0"/>
              <a:t> (~28,000 new roles)</a:t>
            </a:r>
            <a:br>
              <a:rPr lang="en-AU" dirty="0"/>
            </a:br>
            <a:r>
              <a:rPr lang="en-GB" dirty="0"/>
              <a:t>In high demand to support business improvement and operational strategy</a:t>
            </a:r>
            <a:br>
              <a:rPr lang="en-GB" dirty="0"/>
            </a:br>
            <a:br>
              <a:rPr lang="en-GB" dirty="0"/>
            </a:br>
            <a:r>
              <a:rPr lang="en-AU" sz="1200" b="1" kern="1200" dirty="0">
                <a:solidFill>
                  <a:schemeClr val="tx1"/>
                </a:solidFill>
                <a:latin typeface="+mn-lt"/>
                <a:ea typeface="+mn-ea"/>
                <a:cs typeface="+mn-cs"/>
              </a:rPr>
              <a:t>Electricians </a:t>
            </a:r>
            <a:r>
              <a:rPr lang="en-AU" sz="1200" b="0" kern="1200" dirty="0">
                <a:solidFill>
                  <a:schemeClr val="tx1"/>
                </a:solidFill>
                <a:latin typeface="+mn-lt"/>
                <a:ea typeface="+mn-ea"/>
                <a:cs typeface="+mn-cs"/>
              </a:rPr>
              <a:t>(</a:t>
            </a:r>
            <a:r>
              <a:rPr lang="en-AU" dirty="0"/>
              <a:t>~31,000 job openings)</a:t>
            </a:r>
            <a:br>
              <a:rPr lang="en-AU" dirty="0"/>
            </a:br>
            <a:r>
              <a:rPr kumimoji="0" lang="en-US" altLang="en-US" sz="1200" b="0" i="0" u="none" strike="noStrike" cap="none" normalizeH="0" baseline="0" dirty="0">
                <a:ln>
                  <a:noFill/>
                </a:ln>
                <a:solidFill>
                  <a:schemeClr val="tx1"/>
                </a:solidFill>
                <a:effectLst/>
                <a:latin typeface="Arial" panose="020B0604020202020204" pitchFamily="34" charset="0"/>
              </a:rPr>
              <a:t>Essential for construction and renewable energy infrastructure, showing ongoing high vacancy rates </a:t>
            </a:r>
          </a:p>
          <a:p>
            <a:endParaRPr kumimoji="0" lang="en-US" altLang="en-US" sz="1200" b="0" i="0" u="none" strike="noStrike" cap="none" normalizeH="0" baseline="0" dirty="0">
              <a:ln>
                <a:noFill/>
              </a:ln>
              <a:solidFill>
                <a:schemeClr val="tx1"/>
              </a:solidFill>
              <a:effectLst/>
              <a:latin typeface="Arial" panose="020B0604020202020204" pitchFamily="34" charset="0"/>
            </a:endParaRPr>
          </a:p>
          <a:p>
            <a:r>
              <a:rPr lang="en-AU" sz="1200" b="1" dirty="0">
                <a:solidFill>
                  <a:srgbClr val="32348D"/>
                </a:solidFill>
                <a:latin typeface="Arial" panose="020B0604020202020204" pitchFamily="34" charset="0"/>
              </a:rPr>
              <a:t>C</a:t>
            </a:r>
            <a:r>
              <a:rPr lang="en-US" altLang="en-US" sz="1200" b="1" dirty="0" err="1">
                <a:solidFill>
                  <a:srgbClr val="32348D"/>
                </a:solidFill>
                <a:latin typeface="Arial" panose="020B0604020202020204" pitchFamily="34" charset="0"/>
              </a:rPr>
              <a:t>onstruction</a:t>
            </a:r>
            <a:r>
              <a:rPr lang="en-US" altLang="en-US" sz="1200" b="1" dirty="0">
                <a:solidFill>
                  <a:srgbClr val="32348D"/>
                </a:solidFill>
                <a:latin typeface="Arial" panose="020B0604020202020204" pitchFamily="34" charset="0"/>
              </a:rPr>
              <a:t> Managers </a:t>
            </a:r>
            <a:r>
              <a:rPr lang="en-US" altLang="en-US" sz="1200" b="0" dirty="0">
                <a:solidFill>
                  <a:srgbClr val="32348D"/>
                </a:solidFill>
                <a:latin typeface="Arial" panose="020B0604020202020204" pitchFamily="34" charset="0"/>
              </a:rPr>
              <a:t>(</a:t>
            </a:r>
            <a:r>
              <a:rPr lang="en-AU" dirty="0"/>
              <a:t>~18,000 job openings)</a:t>
            </a:r>
            <a:br>
              <a:rPr lang="en-US" altLang="en-US" sz="1200" b="1" dirty="0">
                <a:solidFill>
                  <a:srgbClr val="32348D"/>
                </a:solidFill>
                <a:latin typeface="Arial" panose="020B0604020202020204" pitchFamily="34" charset="0"/>
              </a:rPr>
            </a:br>
            <a:r>
              <a:rPr kumimoji="0" lang="en-US" altLang="en-US" sz="1200" b="0" i="0" u="none" strike="noStrike" cap="none" normalizeH="0" baseline="0" dirty="0">
                <a:ln>
                  <a:noFill/>
                </a:ln>
                <a:solidFill>
                  <a:schemeClr val="tx1"/>
                </a:solidFill>
                <a:effectLst/>
                <a:latin typeface="Arial" panose="020B0604020202020204" pitchFamily="34" charset="0"/>
              </a:rPr>
              <a:t>Driven by infrastructure, commercial and residential projects, with high advertised roles </a:t>
            </a:r>
            <a:br>
              <a:rPr kumimoji="0" lang="en-US" altLang="en-US" sz="1200" b="0" i="0" u="none" strike="noStrike" cap="none" normalizeH="0" baseline="0" dirty="0">
                <a:ln>
                  <a:noFill/>
                </a:ln>
                <a:solidFill>
                  <a:schemeClr val="tx1"/>
                </a:solidFill>
                <a:effectLst/>
                <a:latin typeface="Arial" panose="020B0604020202020204" pitchFamily="34" charset="0"/>
              </a:rPr>
            </a:br>
            <a:br>
              <a:rPr kumimoji="0" lang="en-US" altLang="en-US" sz="1200" b="0" i="0" u="none" strike="noStrike" cap="none" normalizeH="0" baseline="0" dirty="0">
                <a:ln>
                  <a:noFill/>
                </a:ln>
                <a:solidFill>
                  <a:schemeClr val="tx1"/>
                </a:solidFill>
                <a:effectLst/>
                <a:latin typeface="Arial" panose="020B0604020202020204" pitchFamily="34" charset="0"/>
              </a:rPr>
            </a:br>
            <a:r>
              <a:rPr lang="en-US" altLang="en-US" sz="1200" b="1" dirty="0">
                <a:solidFill>
                  <a:srgbClr val="32348D"/>
                </a:solidFill>
                <a:latin typeface="Arial" panose="020B0604020202020204" pitchFamily="34" charset="0"/>
              </a:rPr>
              <a:t>Truck Drivers </a:t>
            </a:r>
            <a:r>
              <a:rPr lang="en-US" altLang="en-US" sz="1200" b="0" dirty="0">
                <a:solidFill>
                  <a:srgbClr val="32348D"/>
                </a:solidFill>
                <a:latin typeface="Arial" panose="020B0604020202020204" pitchFamily="34" charset="0"/>
              </a:rPr>
              <a:t>(</a:t>
            </a:r>
            <a:r>
              <a:rPr lang="en-AU" dirty="0"/>
              <a:t>~39,000 job openings)</a:t>
            </a:r>
            <a:br>
              <a:rPr lang="en-US" altLang="en-US" sz="1200" b="1" dirty="0">
                <a:solidFill>
                  <a:srgbClr val="32348D"/>
                </a:solidFill>
                <a:latin typeface="Arial" panose="020B0604020202020204" pitchFamily="34" charset="0"/>
              </a:rPr>
            </a:br>
            <a:r>
              <a:rPr kumimoji="0" lang="en-US" altLang="en-US" sz="1200" b="0" i="0" u="none" strike="noStrike" cap="none" normalizeH="0" baseline="0" dirty="0">
                <a:ln>
                  <a:noFill/>
                </a:ln>
                <a:solidFill>
                  <a:schemeClr val="tx1"/>
                </a:solidFill>
                <a:effectLst/>
                <a:latin typeface="Arial" panose="020B0604020202020204" pitchFamily="34" charset="0"/>
              </a:rPr>
              <a:t>Logistics demand for skilled drivers remains strong, reflected in persistent high vacancies</a:t>
            </a:r>
            <a:br>
              <a:rPr kumimoji="0" lang="en-US" altLang="en-US" sz="1200" b="0" i="0" u="none" strike="noStrike" cap="none" normalizeH="0" baseline="0" dirty="0">
                <a:ln>
                  <a:noFill/>
                </a:ln>
                <a:solidFill>
                  <a:schemeClr val="tx1"/>
                </a:solidFill>
                <a:effectLst/>
                <a:latin typeface="Arial" panose="020B0604020202020204" pitchFamily="34" charset="0"/>
              </a:rPr>
            </a:br>
            <a:endParaRPr lang="en-AU" dirty="0"/>
          </a:p>
          <a:p>
            <a:r>
              <a:rPr lang="en-AU" dirty="0"/>
              <a:t>These roles combine </a:t>
            </a:r>
            <a:r>
              <a:rPr lang="en-AU" b="0" dirty="0"/>
              <a:t>growth-driven demand (for ageing and healthcare support) with turnover-driven opportunities </a:t>
            </a:r>
            <a:r>
              <a:rPr lang="en-AU" dirty="0"/>
              <a:t>(common in retail and front-line services).</a:t>
            </a:r>
          </a:p>
          <a:p>
            <a:br>
              <a:rPr lang="en-AU" b="1" dirty="0"/>
            </a:br>
            <a:r>
              <a:rPr lang="en-AU" sz="1200" b="1" dirty="0"/>
              <a:t>Reference:</a:t>
            </a:r>
            <a:r>
              <a:rPr lang="en-AU" sz="1200" dirty="0"/>
              <a:t> </a:t>
            </a:r>
          </a:p>
          <a:p>
            <a:r>
              <a:rPr lang="en-GB" sz="1200" dirty="0">
                <a:hlinkClick r:id="rId3"/>
              </a:rPr>
              <a:t>National Skills Commission - Job </a:t>
            </a:r>
            <a:r>
              <a:rPr lang="en-GB" sz="1200" dirty="0" err="1">
                <a:hlinkClick r:id="rId3"/>
              </a:rPr>
              <a:t>Openins</a:t>
            </a:r>
            <a:r>
              <a:rPr lang="en-GB" sz="1200" dirty="0">
                <a:hlinkClick r:id="rId3"/>
              </a:rPr>
              <a:t> and Replacement Rates by Occupation - September 2022</a:t>
            </a:r>
            <a:endParaRPr lang="en-AU" sz="1200" dirty="0"/>
          </a:p>
          <a:p>
            <a:endParaRPr lang="en-AU" sz="1200" dirty="0">
              <a:hlinkClick r:id="rId4"/>
            </a:endParaRPr>
          </a:p>
          <a:p>
            <a:r>
              <a:rPr lang="en-AU" sz="1200" dirty="0">
                <a:hlinkClick r:id="rId4"/>
              </a:rPr>
              <a:t>https://www.jobsandskills.gov.au/jobs-and-skills-atlas/region/occupations?regionType=state&amp;regionValue=aus&amp;occupationMetric=summary&amp;occupationFocus=2211</a:t>
            </a:r>
            <a:r>
              <a:rPr lang="en-AU" sz="1200" dirty="0"/>
              <a:t> </a:t>
            </a:r>
          </a:p>
          <a:p>
            <a:pPr>
              <a:defRPr/>
            </a:pPr>
            <a:endParaRPr lang="en-AU" b="1"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33E13302-7385-4C3A-AE7B-FBF3D062BD50}" type="slidenum">
              <a:rPr lang="en-AU" altLang="en-US" smtClean="0">
                <a:latin typeface="Calibri" panose="020F0502020204030204" pitchFamily="34" charset="0"/>
              </a:rPr>
              <a:pPr fontAlgn="base">
                <a:spcBef>
                  <a:spcPct val="0"/>
                </a:spcBef>
                <a:spcAft>
                  <a:spcPct val="0"/>
                </a:spcAft>
              </a:pPr>
              <a:t>19</a:t>
            </a:fld>
            <a:endParaRPr lang="en-AU" altLang="en-US">
              <a:latin typeface="Calibri" panose="020F0502020204030204" pitchFamily="34" charset="0"/>
            </a:endParaRPr>
          </a:p>
        </p:txBody>
      </p:sp>
    </p:spTree>
    <p:extLst>
      <p:ext uri="{BB962C8B-B14F-4D97-AF65-F5344CB8AC3E}">
        <p14:creationId xmlns:p14="http://schemas.microsoft.com/office/powerpoint/2010/main" val="205369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a:t>
            </a:r>
            <a:r>
              <a:rPr lang="en-AU" baseline="0" dirty="0"/>
              <a:t> do the parents &amp; carers think the future world of work will look like for their young people?</a:t>
            </a:r>
          </a:p>
          <a:p>
            <a:r>
              <a:rPr lang="en-US" baseline="0" dirty="0"/>
              <a:t>What are they hearing and seeing in the media, in this regard?</a:t>
            </a:r>
            <a:br>
              <a:rPr lang="en-US" baseline="0" dirty="0"/>
            </a:br>
            <a:br>
              <a:rPr lang="en-US" baseline="0" dirty="0"/>
            </a:br>
            <a:r>
              <a:rPr lang="en-GB" b="1" baseline="0" dirty="0"/>
              <a:t>Understanding the Future of Work</a:t>
            </a:r>
            <a:br>
              <a:rPr lang="en-GB" baseline="0" dirty="0"/>
            </a:br>
            <a:r>
              <a:rPr lang="en-GB" baseline="0" dirty="0"/>
              <a:t>The world of work is changing fast. Many jobs today didn’t exist 10 years ago, and new technology, flexible workplaces, and different ways of working mean that the future will look very different from the past. For young people with disability, this can bring more opportunities than ever before. There are more inclusive employers, remote jobs, and tools to support different needs and strengths. What matters most is helping your young person explore what they’re good at, build their confidence, and learn skills that will help them adapt and grow throughout their working life.</a:t>
            </a:r>
            <a:br>
              <a:rPr lang="en-GB" baseline="0" dirty="0"/>
            </a:br>
            <a:br>
              <a:rPr lang="en-GB" baseline="0" dirty="0"/>
            </a:br>
            <a:r>
              <a:rPr lang="en-GB" b="1" dirty="0"/>
              <a:t>Helping Your Young Person Stay in Work</a:t>
            </a:r>
            <a:br>
              <a:rPr lang="en-GB" dirty="0"/>
            </a:br>
            <a:r>
              <a:rPr lang="en-GB" dirty="0"/>
              <a:t>Jobs will come and go, but what really matters is having the skills and confidence to find a job, do your job well and then transitions to other jobs as needed. This means knowing what you are good at, being able to tell employers what you can do, and being able to use your skills in the workplace to get the job done. Taking direction and knowing how to ask for help when you need it. As a parent, you can support your young person by helping them talk about their strengths and skills and what they can offer. </a:t>
            </a:r>
            <a:endParaRPr lang="en-AU" dirty="0"/>
          </a:p>
        </p:txBody>
      </p:sp>
      <p:sp>
        <p:nvSpPr>
          <p:cNvPr id="4" name="Slide Number Placeholder 3"/>
          <p:cNvSpPr>
            <a:spLocks noGrp="1"/>
          </p:cNvSpPr>
          <p:nvPr>
            <p:ph type="sldNum" sz="quarter" idx="10"/>
          </p:nvPr>
        </p:nvSpPr>
        <p:spPr/>
        <p:txBody>
          <a:bodyPr/>
          <a:lstStyle/>
          <a:p>
            <a:pPr>
              <a:defRPr/>
            </a:pPr>
            <a:fld id="{85C7CDA7-91E6-45B8-8C0B-AAF36F7C9417}" type="slidenum">
              <a:rPr lang="en-AU" altLang="en-US" smtClean="0"/>
              <a:pPr>
                <a:defRPr/>
              </a:pPr>
              <a:t>2</a:t>
            </a:fld>
            <a:endParaRPr lang="en-AU" altLang="en-US"/>
          </a:p>
        </p:txBody>
      </p:sp>
    </p:spTree>
    <p:extLst>
      <p:ext uri="{BB962C8B-B14F-4D97-AF65-F5344CB8AC3E}">
        <p14:creationId xmlns:p14="http://schemas.microsoft.com/office/powerpoint/2010/main" val="2712334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b="1" dirty="0" err="1"/>
              <a:t>Myfuture</a:t>
            </a:r>
            <a:r>
              <a:rPr lang="en-GB" dirty="0"/>
              <a:t> is a free Australian website that helps young people explore careers. It gives easy-to-understand job information, career quizzes, and tips for planning next steps after school. Parents can use it to start conversations, learn about different jobs, and support their young person to discover what might suit them best.</a:t>
            </a:r>
            <a:r>
              <a:rPr lang="en-AU" sz="1200" kern="1200" baseline="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dirty="0">
                <a:hlinkClick r:id="rId3"/>
              </a:rPr>
              <a:t>www.myfuture.edu.au/</a:t>
            </a:r>
            <a:r>
              <a:rPr lang="en-AU" dirty="0"/>
              <a:t>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kern="1200" dirty="0">
              <a:solidFill>
                <a:schemeClr val="tx1"/>
              </a:solidFill>
              <a:effectLst/>
              <a:latin typeface="+mn-lt"/>
              <a:ea typeface="+mn-ea"/>
              <a:cs typeface="+mn-cs"/>
            </a:endParaRPr>
          </a:p>
          <a:p>
            <a:r>
              <a:rPr lang="en-GB" b="1" dirty="0"/>
              <a:t>CEAV Career Counselling Australia</a:t>
            </a:r>
          </a:p>
          <a:p>
            <a:r>
              <a:rPr lang="en-GB" dirty="0"/>
              <a:t>CEAV offers professional career guidance to help young people, including those with disability, explore their strengths, interests, and future work options. Parents can find support through one-on-one career counselling, help with subject choices, job pathways, and planning transitions from school. The service understands that every young person is different and provides </a:t>
            </a:r>
            <a:r>
              <a:rPr lang="en-GB" b="0" dirty="0"/>
              <a:t>personalised, respectful support</a:t>
            </a:r>
            <a:r>
              <a:rPr lang="en-GB" dirty="0"/>
              <a:t> to help families make informed career decisions. Sessions are online.</a:t>
            </a:r>
          </a:p>
          <a:p>
            <a:r>
              <a:rPr lang="en-GB" dirty="0"/>
              <a:t>Website: </a:t>
            </a:r>
            <a:r>
              <a:rPr lang="en-AU" dirty="0">
                <a:hlinkClick r:id="rId4"/>
              </a:rPr>
              <a:t>www.ccca.edu.au/</a:t>
            </a:r>
            <a:r>
              <a:rPr lang="en-AU" dirty="0"/>
              <a:t> </a:t>
            </a:r>
          </a:p>
          <a:p>
            <a:pPr marL="0" marR="0" lvl="0" indent="0" algn="l" defTabSz="914400" rtl="0" eaLnBrk="1" fontAlgn="base" latinLnBrk="0" hangingPunct="1">
              <a:lnSpc>
                <a:spcPct val="100000"/>
              </a:lnSpc>
              <a:spcBef>
                <a:spcPct val="0"/>
              </a:spcBef>
              <a:spcAft>
                <a:spcPct val="0"/>
              </a:spcAft>
              <a:buClrTx/>
              <a:buSzTx/>
              <a:buFontTx/>
              <a:buNone/>
              <a:tabLst/>
              <a:defRPr/>
            </a:pPr>
            <a:br>
              <a:rPr lang="en-GB" b="1" dirty="0"/>
            </a:br>
            <a:r>
              <a:rPr lang="en-GB" b="1" dirty="0"/>
              <a:t>Apprenticeships.gov.au</a:t>
            </a:r>
            <a:r>
              <a:rPr lang="en-GB" dirty="0"/>
              <a:t> is a government website that helps people understand how to start an apprenticeship or traineeship. Parents can use it to find information about different trades and industries, how apprenticeships work, what support is available, and how their young person can get started while still at school or after leaving.</a:t>
            </a:r>
            <a:endParaRPr lang="en-US" sz="1200" kern="1200" dirty="0">
              <a:solidFill>
                <a:schemeClr val="tx1"/>
              </a:solidFill>
              <a:effectLst/>
              <a:latin typeface="+mn-lt"/>
              <a:ea typeface="+mn-ea"/>
              <a:cs typeface="+mn-cs"/>
            </a:endParaRPr>
          </a:p>
          <a:p>
            <a:r>
              <a:rPr lang="en-AU" dirty="0">
                <a:hlinkClick r:id="rId5"/>
              </a:rPr>
              <a:t>www.apprenticeships.gov.au/</a:t>
            </a:r>
            <a:r>
              <a:rPr lang="en-AU" dirty="0"/>
              <a:t> </a:t>
            </a:r>
            <a:br>
              <a:rPr lang="en-AU" dirty="0"/>
            </a:br>
            <a:br>
              <a:rPr lang="en-AU" dirty="0"/>
            </a:br>
            <a:r>
              <a:rPr lang="en-GB" b="1" dirty="0" err="1"/>
              <a:t>JobAccess</a:t>
            </a:r>
            <a:endParaRPr lang="en-GB" b="1" dirty="0"/>
          </a:p>
          <a:p>
            <a:r>
              <a:rPr lang="en-GB" b="1" dirty="0"/>
              <a:t>Website:</a:t>
            </a:r>
            <a:r>
              <a:rPr lang="en-GB" dirty="0"/>
              <a:t> </a:t>
            </a:r>
            <a:r>
              <a:rPr lang="en-GB" dirty="0">
                <a:hlinkClick r:id="rId6"/>
              </a:rPr>
              <a:t>www.jobaccess.gov.au</a:t>
            </a:r>
            <a:endParaRPr lang="en-GB" dirty="0"/>
          </a:p>
          <a:p>
            <a:r>
              <a:rPr lang="en-GB" dirty="0"/>
              <a:t>Australia's main disability employment website. Features </a:t>
            </a:r>
            <a:r>
              <a:rPr lang="en-GB" b="0" dirty="0"/>
              <a:t>videos of people with disability working in different jobs.</a:t>
            </a:r>
            <a:r>
              <a:rPr lang="en-GB" dirty="0"/>
              <a:t> Explains workplace supports and rights simply, and includes a section on disclosure.</a:t>
            </a:r>
          </a:p>
          <a:p>
            <a:endParaRPr lang="en-GB" b="1" dirty="0"/>
          </a:p>
          <a:p>
            <a:r>
              <a:rPr lang="en-GB" b="1" dirty="0"/>
              <a:t>Your Career (Australian Government) </a:t>
            </a:r>
            <a:r>
              <a:rPr lang="en-GB" b="0" dirty="0"/>
              <a:t>Has a “Career Quiz” that’s simple and visual. Information on in-demand jobs, traineeships, and pathways. Videos and career stories included. Disability supports clearly explained.</a:t>
            </a:r>
          </a:p>
          <a:p>
            <a:r>
              <a:rPr lang="en-GB" b="1" dirty="0"/>
              <a:t>Website:</a:t>
            </a:r>
            <a:r>
              <a:rPr lang="en-GB" dirty="0"/>
              <a:t> </a:t>
            </a:r>
            <a:r>
              <a:rPr lang="en-AU" dirty="0">
                <a:hlinkClick r:id="rId7"/>
              </a:rPr>
              <a:t>www.yourcareer.gov.au/</a:t>
            </a:r>
            <a:r>
              <a:rPr lang="en-AU" dirty="0"/>
              <a:t> </a:t>
            </a:r>
            <a:br>
              <a:rPr lang="en-AU" dirty="0"/>
            </a:br>
            <a:br>
              <a:rPr lang="en-AU" dirty="0"/>
            </a:br>
            <a:r>
              <a:rPr lang="en-GB" b="1" dirty="0"/>
              <a:t>Ticket to Work </a:t>
            </a:r>
            <a:r>
              <a:rPr lang="en-GB" dirty="0"/>
              <a:t>Focus on school-to-work transitions for students with disability. Info for parents, schools, employers. Real stories, toolkits, videos</a:t>
            </a:r>
          </a:p>
          <a:p>
            <a:r>
              <a:rPr lang="en-GB" b="1" dirty="0"/>
              <a:t>Website:</a:t>
            </a:r>
            <a:r>
              <a:rPr lang="en-GB" dirty="0"/>
              <a:t> </a:t>
            </a:r>
            <a:r>
              <a:rPr lang="en-AU" dirty="0">
                <a:hlinkClick r:id="rId8"/>
              </a:rPr>
              <a:t>www.nced.org.au/about-ticket-to-work/</a:t>
            </a:r>
            <a:br>
              <a:rPr lang="en-GB" dirty="0"/>
            </a:br>
            <a:endParaRPr lang="en-GB" dirty="0"/>
          </a:p>
          <a:p>
            <a:r>
              <a:rPr lang="en-GB" b="1" dirty="0" err="1"/>
              <a:t>Skillsroad</a:t>
            </a:r>
            <a:br>
              <a:rPr lang="en-GB" dirty="0"/>
            </a:br>
            <a:r>
              <a:rPr lang="en-GB" dirty="0"/>
              <a:t>Free career quiz, job matcher, and entry-level jobs board. Great tools for school leavers and parents. Includes videos, career tips, and a helpful Parents Hub.</a:t>
            </a:r>
            <a:br>
              <a:rPr lang="en-GB" dirty="0"/>
            </a:br>
            <a:r>
              <a:rPr lang="en-GB" dirty="0"/>
              <a:t>Website: </a:t>
            </a:r>
            <a:r>
              <a:rPr lang="en-AU" dirty="0">
                <a:hlinkClick r:id="rId9"/>
              </a:rPr>
              <a:t>www.skillsroad.com.au/</a:t>
            </a:r>
            <a:r>
              <a:rPr lang="en-AU" dirty="0"/>
              <a:t> </a:t>
            </a:r>
          </a:p>
          <a:p>
            <a:pPr eaLnBrk="1" hangingPunct="1">
              <a:spcBef>
                <a:spcPct val="0"/>
              </a:spcBef>
            </a:pPr>
            <a:endParaRPr lang="en-AU" altLang="en-US" b="1" dirty="0">
              <a:latin typeface="Lucida Sans Unicode" panose="020B0602030504020204" pitchFamily="34" charset="0"/>
            </a:endParaRPr>
          </a:p>
        </p:txBody>
      </p:sp>
      <p:sp>
        <p:nvSpPr>
          <p:cNvPr id="4" name="Slide Number Placeholder 3"/>
          <p:cNvSpPr>
            <a:spLocks noGrp="1"/>
          </p:cNvSpPr>
          <p:nvPr>
            <p:ph type="sldNum" sz="quarter" idx="10"/>
          </p:nvPr>
        </p:nvSpPr>
        <p:spPr/>
        <p:txBody>
          <a:bodyPr/>
          <a:lstStyle/>
          <a:p>
            <a:pPr>
              <a:defRPr/>
            </a:pPr>
            <a:fld id="{85C7CDA7-91E6-45B8-8C0B-AAF36F7C9417}" type="slidenum">
              <a:rPr lang="en-AU" altLang="en-US" smtClean="0"/>
              <a:pPr>
                <a:defRPr/>
              </a:pPr>
              <a:t>20</a:t>
            </a:fld>
            <a:endParaRPr lang="en-AU" altLang="en-US"/>
          </a:p>
        </p:txBody>
      </p:sp>
    </p:spTree>
    <p:extLst>
      <p:ext uri="{BB962C8B-B14F-4D97-AF65-F5344CB8AC3E}">
        <p14:creationId xmlns:p14="http://schemas.microsoft.com/office/powerpoint/2010/main" val="375628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AU" sz="1200" b="1" i="0" kern="1200" dirty="0">
                <a:solidFill>
                  <a:schemeClr val="tx1"/>
                </a:solidFill>
                <a:effectLst/>
                <a:latin typeface="+mn-lt"/>
                <a:ea typeface="ＭＳ Ｐゴシック" pitchFamily="34" charset="-128"/>
                <a:cs typeface="ＭＳ Ｐゴシック" charset="0"/>
              </a:rPr>
              <a:t>Help your young</a:t>
            </a:r>
            <a:r>
              <a:rPr lang="en-AU" sz="1200" b="1" i="0" kern="1200" baseline="0" dirty="0">
                <a:solidFill>
                  <a:schemeClr val="tx1"/>
                </a:solidFill>
                <a:effectLst/>
                <a:latin typeface="+mn-lt"/>
                <a:ea typeface="ＭＳ Ｐゴシック" pitchFamily="34" charset="-128"/>
                <a:cs typeface="ＭＳ Ｐゴシック" charset="0"/>
              </a:rPr>
              <a:t> person to d</a:t>
            </a:r>
            <a:r>
              <a:rPr lang="en-AU" sz="1200" b="1" i="0" kern="1200" dirty="0">
                <a:solidFill>
                  <a:schemeClr val="tx1"/>
                </a:solidFill>
                <a:effectLst/>
                <a:latin typeface="+mn-lt"/>
                <a:ea typeface="ＭＳ Ｐゴシック" pitchFamily="34" charset="-128"/>
                <a:cs typeface="ＭＳ Ｐゴシック" charset="0"/>
              </a:rPr>
              <a:t>evelop a Plan</a:t>
            </a:r>
            <a:br>
              <a:rPr lang="en-AU" sz="1200" b="0" i="0" kern="1200" dirty="0">
                <a:solidFill>
                  <a:schemeClr val="tx1"/>
                </a:solidFill>
                <a:effectLst/>
                <a:latin typeface="+mn-lt"/>
                <a:ea typeface="ＭＳ Ｐゴシック" pitchFamily="34" charset="-128"/>
                <a:cs typeface="ＭＳ Ｐゴシック" charset="0"/>
              </a:rPr>
            </a:br>
            <a:endParaRPr lang="en-AU" sz="1200" b="0" i="0" kern="1200" dirty="0">
              <a:solidFill>
                <a:schemeClr val="tx1"/>
              </a:solidFill>
              <a:effectLst/>
              <a:latin typeface="+mn-lt"/>
              <a:ea typeface="ＭＳ Ｐゴシック" pitchFamily="34" charset="-128"/>
              <a:cs typeface="ＭＳ Ｐゴシック" charset="0"/>
            </a:endParaRPr>
          </a:p>
          <a:p>
            <a:r>
              <a:rPr lang="en-GB" b="1" dirty="0"/>
              <a:t>What does your young person want to do next?</a:t>
            </a:r>
            <a:br>
              <a:rPr lang="en-GB" dirty="0"/>
            </a:br>
            <a:r>
              <a:rPr lang="en-GB" dirty="0"/>
              <a:t>(Study, work, volunteering, work experience?)</a:t>
            </a:r>
            <a:br>
              <a:rPr lang="en-GB" dirty="0"/>
            </a:br>
            <a:endParaRPr lang="en-GB" dirty="0"/>
          </a:p>
          <a:p>
            <a:r>
              <a:rPr lang="en-GB" b="1" dirty="0"/>
              <a:t>What do they already have?</a:t>
            </a:r>
            <a:br>
              <a:rPr lang="en-GB" dirty="0"/>
            </a:br>
            <a:r>
              <a:rPr lang="en-GB" dirty="0"/>
              <a:t>(Skills, interests, support networks?)</a:t>
            </a:r>
            <a:br>
              <a:rPr lang="en-GB" dirty="0"/>
            </a:br>
            <a:endParaRPr lang="en-GB" dirty="0"/>
          </a:p>
          <a:p>
            <a:r>
              <a:rPr lang="en-GB" b="1" dirty="0"/>
              <a:t>What do they need to build or learn?</a:t>
            </a:r>
            <a:br>
              <a:rPr lang="en-GB" dirty="0"/>
            </a:br>
            <a:r>
              <a:rPr lang="en-GB" dirty="0"/>
              <a:t>(Confidence, training, work experience, travel skills?)</a:t>
            </a:r>
            <a:br>
              <a:rPr lang="en-GB" dirty="0"/>
            </a:br>
            <a:endParaRPr lang="en-GB" dirty="0"/>
          </a:p>
          <a:p>
            <a:r>
              <a:rPr lang="en-GB" b="1" dirty="0"/>
              <a:t>Who can help?</a:t>
            </a:r>
            <a:br>
              <a:rPr lang="en-GB" dirty="0"/>
            </a:br>
            <a:r>
              <a:rPr lang="en-GB" dirty="0"/>
              <a:t>(School staff, DES provider, NDIS support, family, mentors?)</a:t>
            </a:r>
            <a:br>
              <a:rPr lang="en-GB" dirty="0"/>
            </a:br>
            <a:endParaRPr lang="en-GB" dirty="0"/>
          </a:p>
          <a:p>
            <a:r>
              <a:rPr lang="en-GB" b="1" dirty="0"/>
              <a:t>What steps will they take — and in what order?</a:t>
            </a:r>
            <a:br>
              <a:rPr lang="en-GB" dirty="0"/>
            </a:br>
            <a:r>
              <a:rPr lang="en-GB" dirty="0"/>
              <a:t>(e.g. Do a resume → Try work experience → Apply for a course.)</a:t>
            </a:r>
            <a:br>
              <a:rPr lang="en-GB" dirty="0"/>
            </a:br>
            <a:endParaRPr lang="en-GB" dirty="0"/>
          </a:p>
          <a:p>
            <a:r>
              <a:rPr lang="en-GB" b="1" dirty="0"/>
              <a:t>How will you and others support them?</a:t>
            </a:r>
            <a:br>
              <a:rPr lang="en-GB" dirty="0"/>
            </a:br>
            <a:r>
              <a:rPr lang="en-GB" dirty="0"/>
              <a:t>(Encouragement, transport, practicing interview skills, connecting to services.)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AU" sz="1200" kern="1200" dirty="0">
              <a:solidFill>
                <a:schemeClr val="tx1"/>
              </a:solidFill>
              <a:effectLst/>
              <a:latin typeface="+mn-lt"/>
              <a:ea typeface="+mn-ea"/>
              <a:cs typeface="+mn-cs"/>
            </a:endParaRPr>
          </a:p>
          <a:p>
            <a:pPr eaLnBrk="1" hangingPunct="1">
              <a:spcBef>
                <a:spcPct val="0"/>
              </a:spcBef>
            </a:pPr>
            <a:endParaRPr lang="en-AU" altLang="en-US" b="1" dirty="0">
              <a:latin typeface="Lucida Sans Unicode" panose="020B0602030504020204" pitchFamily="34" charset="0"/>
            </a:endParaRPr>
          </a:p>
        </p:txBody>
      </p:sp>
      <p:sp>
        <p:nvSpPr>
          <p:cNvPr id="4" name="Slide Number Placeholder 3"/>
          <p:cNvSpPr>
            <a:spLocks noGrp="1"/>
          </p:cNvSpPr>
          <p:nvPr>
            <p:ph type="sldNum" sz="quarter" idx="10"/>
          </p:nvPr>
        </p:nvSpPr>
        <p:spPr/>
        <p:txBody>
          <a:bodyPr/>
          <a:lstStyle/>
          <a:p>
            <a:pPr>
              <a:defRPr/>
            </a:pPr>
            <a:fld id="{85C7CDA7-91E6-45B8-8C0B-AAF36F7C9417}" type="slidenum">
              <a:rPr lang="en-AU" altLang="en-US" smtClean="0"/>
              <a:pPr>
                <a:defRPr/>
              </a:pPr>
              <a:t>21</a:t>
            </a:fld>
            <a:endParaRPr lang="en-AU" altLang="en-US"/>
          </a:p>
        </p:txBody>
      </p:sp>
    </p:spTree>
    <p:extLst>
      <p:ext uri="{BB962C8B-B14F-4D97-AF65-F5344CB8AC3E}">
        <p14:creationId xmlns:p14="http://schemas.microsoft.com/office/powerpoint/2010/main" val="1117786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NDIS – National Disability Insurance Scheme</a:t>
            </a:r>
          </a:p>
          <a:p>
            <a:r>
              <a:rPr lang="en-GB" dirty="0"/>
              <a:t>The NDIS continues to offer </a:t>
            </a:r>
            <a:r>
              <a:rPr lang="en-GB" b="1" dirty="0"/>
              <a:t>individualised employment supports</a:t>
            </a:r>
            <a:r>
              <a:rPr lang="en-GB" dirty="0"/>
              <a:t> for eligible young people with disability.</a:t>
            </a:r>
          </a:p>
          <a:p>
            <a:r>
              <a:rPr lang="en-GB" b="1" dirty="0"/>
              <a:t>Key supports:</a:t>
            </a:r>
            <a:endParaRPr lang="en-GB" dirty="0"/>
          </a:p>
          <a:p>
            <a:r>
              <a:rPr lang="en-GB" b="1" dirty="0"/>
              <a:t>Finding and Keeping a Job (Capacity Building):</a:t>
            </a:r>
            <a:endParaRPr lang="en-GB" dirty="0"/>
          </a:p>
          <a:p>
            <a:pPr lvl="1"/>
            <a:r>
              <a:rPr lang="en-GB" dirty="0"/>
              <a:t>Job readiness training</a:t>
            </a:r>
          </a:p>
          <a:p>
            <a:pPr lvl="1"/>
            <a:r>
              <a:rPr lang="en-GB" dirty="0"/>
              <a:t>Work experience and travel training</a:t>
            </a:r>
          </a:p>
          <a:p>
            <a:pPr lvl="1"/>
            <a:r>
              <a:rPr lang="en-GB" dirty="0"/>
              <a:t>Mentoring and skill-building</a:t>
            </a:r>
          </a:p>
          <a:p>
            <a:r>
              <a:rPr lang="en-GB" b="1" dirty="0"/>
              <a:t>SLES (School Leaver Employment Supports):</a:t>
            </a:r>
            <a:endParaRPr lang="en-GB" dirty="0"/>
          </a:p>
          <a:p>
            <a:pPr lvl="1"/>
            <a:r>
              <a:rPr lang="en-GB" dirty="0"/>
              <a:t>Still available through NDIS for eligible school leavers</a:t>
            </a:r>
          </a:p>
          <a:p>
            <a:pPr lvl="1"/>
            <a:r>
              <a:rPr lang="en-GB" dirty="0"/>
              <a:t>Funded flexibly (hourly or weekly) until at least </a:t>
            </a:r>
            <a:r>
              <a:rPr lang="en-GB" b="1" dirty="0"/>
              <a:t>mid-2027</a:t>
            </a:r>
            <a:endParaRPr lang="en-GB" dirty="0"/>
          </a:p>
          <a:p>
            <a:r>
              <a:rPr lang="en-AU" dirty="0">
                <a:hlinkClick r:id="rId3"/>
              </a:rPr>
              <a:t>www.ndis.gov.au/</a:t>
            </a:r>
            <a:r>
              <a:rPr lang="en-AU" dirty="0"/>
              <a:t> </a:t>
            </a:r>
            <a:br>
              <a:rPr lang="en-AU" dirty="0"/>
            </a:br>
            <a:endParaRPr lang="en-AU" dirty="0"/>
          </a:p>
          <a:p>
            <a:r>
              <a:rPr lang="en-GB" b="1" dirty="0"/>
              <a:t>JobAccess </a:t>
            </a:r>
            <a:r>
              <a:rPr lang="en-GB" b="1" i="1" dirty="0"/>
              <a:t>(Australian Government)</a:t>
            </a:r>
            <a:endParaRPr lang="en-GB" b="1" dirty="0"/>
          </a:p>
          <a:p>
            <a:r>
              <a:rPr lang="en-GB" dirty="0" err="1"/>
              <a:t>JobAccess</a:t>
            </a:r>
            <a:r>
              <a:rPr lang="en-GB" dirty="0"/>
              <a:t> is the national gateway to employment-related disability supports.</a:t>
            </a:r>
          </a:p>
          <a:p>
            <a:r>
              <a:rPr lang="en-GB" b="1" dirty="0"/>
              <a:t>For families and jobseekers:</a:t>
            </a:r>
            <a:endParaRPr lang="en-GB" dirty="0"/>
          </a:p>
          <a:p>
            <a:r>
              <a:rPr lang="en-GB" dirty="0"/>
              <a:t>Access free advice and connect with local service providers</a:t>
            </a:r>
          </a:p>
          <a:p>
            <a:r>
              <a:rPr lang="en-GB" dirty="0"/>
              <a:t>Learn about disclosure, supports, and rights at work</a:t>
            </a:r>
          </a:p>
          <a:p>
            <a:r>
              <a:rPr lang="en-GB" dirty="0"/>
              <a:t>Apply for the </a:t>
            </a:r>
            <a:r>
              <a:rPr lang="en-GB" b="1" dirty="0"/>
              <a:t>Employment Assistance Fund</a:t>
            </a:r>
            <a:r>
              <a:rPr lang="en-GB" dirty="0"/>
              <a:t> (for workplace modifications, technology, </a:t>
            </a:r>
            <a:r>
              <a:rPr lang="en-GB" dirty="0" err="1"/>
              <a:t>Auslan</a:t>
            </a:r>
            <a:r>
              <a:rPr lang="en-GB" dirty="0"/>
              <a:t>, etc.)</a:t>
            </a:r>
          </a:p>
          <a:p>
            <a:r>
              <a:rPr lang="en-GB" dirty="0">
                <a:hlinkClick r:id="rId4"/>
              </a:rPr>
              <a:t>www.jobaccess.gov.au</a:t>
            </a:r>
            <a:endParaRPr lang="en-GB" dirty="0"/>
          </a:p>
          <a:p>
            <a:br>
              <a:rPr lang="en-GB" b="1" dirty="0"/>
            </a:br>
            <a:r>
              <a:rPr lang="en-GB" b="1" dirty="0"/>
              <a:t>Disability Employment Support Model (DESM) – </a:t>
            </a:r>
            <a:r>
              <a:rPr lang="en-GB" b="1" i="1" dirty="0"/>
              <a:t>Now Active</a:t>
            </a:r>
            <a:endParaRPr lang="en-GB" b="1" dirty="0"/>
          </a:p>
          <a:p>
            <a:r>
              <a:rPr lang="en-GB" dirty="0"/>
              <a:t>As of </a:t>
            </a:r>
            <a:r>
              <a:rPr lang="en-GB" b="1" dirty="0"/>
              <a:t>July 1, 2025</a:t>
            </a:r>
            <a:r>
              <a:rPr lang="en-GB" dirty="0"/>
              <a:t>, the </a:t>
            </a:r>
            <a:r>
              <a:rPr lang="en-GB" b="1" dirty="0"/>
              <a:t>DESM</a:t>
            </a:r>
            <a:r>
              <a:rPr lang="en-GB" dirty="0"/>
              <a:t> replaces the former Disability Employment Services (DES).</a:t>
            </a:r>
          </a:p>
          <a:p>
            <a:r>
              <a:rPr lang="en-GB" b="1" dirty="0"/>
              <a:t>Key features:</a:t>
            </a:r>
            <a:endParaRPr lang="en-GB" dirty="0"/>
          </a:p>
          <a:p>
            <a:r>
              <a:rPr lang="en-GB" dirty="0"/>
              <a:t>More inclusive access (including many NDIS participants)</a:t>
            </a:r>
          </a:p>
          <a:p>
            <a:r>
              <a:rPr lang="en-GB" dirty="0"/>
              <a:t>Personalised job support based on individual needs</a:t>
            </a:r>
          </a:p>
          <a:p>
            <a:r>
              <a:rPr lang="en-GB" dirty="0"/>
              <a:t>Ongoing workplace support and employer matching</a:t>
            </a:r>
          </a:p>
          <a:p>
            <a:r>
              <a:rPr lang="en-GB" dirty="0"/>
              <a:t>A new </a:t>
            </a:r>
            <a:r>
              <a:rPr lang="en-GB" b="1" dirty="0"/>
              <a:t>Quality Framework</a:t>
            </a:r>
            <a:r>
              <a:rPr lang="en-GB" dirty="0"/>
              <a:t> to ensure meaningful, respectful services</a:t>
            </a:r>
          </a:p>
          <a:p>
            <a:r>
              <a:rPr lang="en-GB" dirty="0"/>
              <a:t>Parents can support their young person by:</a:t>
            </a:r>
          </a:p>
          <a:p>
            <a:r>
              <a:rPr lang="en-GB" dirty="0"/>
              <a:t>Helping to select a provider aligned with their strengths and goals</a:t>
            </a:r>
          </a:p>
          <a:p>
            <a:r>
              <a:rPr lang="en-GB" dirty="0"/>
              <a:t>Encouraging open communication and goal setting</a:t>
            </a:r>
          </a:p>
          <a:p>
            <a:r>
              <a:rPr lang="en-GB" dirty="0"/>
              <a:t>Asking providers how they customise support for school leavers or young adults</a:t>
            </a:r>
          </a:p>
          <a:p>
            <a:r>
              <a:rPr lang="en-GB" dirty="0"/>
              <a:t>Find support through </a:t>
            </a:r>
            <a:r>
              <a:rPr lang="en-GB" dirty="0">
                <a:hlinkClick r:id="rId5"/>
              </a:rPr>
              <a:t>www.jobaccess.gov.au</a:t>
            </a:r>
            <a:endParaRPr lang="en-GB" dirty="0"/>
          </a:p>
          <a:p>
            <a:br>
              <a:rPr lang="en-GB" b="1" dirty="0"/>
            </a:br>
            <a:r>
              <a:rPr lang="en-GB" b="1" dirty="0"/>
              <a:t>Centre of Excellence in Disability Employment Support</a:t>
            </a:r>
          </a:p>
          <a:p>
            <a:r>
              <a:rPr lang="en-GB" dirty="0"/>
              <a:t>Launching in </a:t>
            </a:r>
            <a:r>
              <a:rPr lang="en-GB" b="1" dirty="0"/>
              <a:t>late 2025</a:t>
            </a:r>
            <a:r>
              <a:rPr lang="en-GB" dirty="0"/>
              <a:t>, the Centre of Excellence will:</a:t>
            </a:r>
          </a:p>
          <a:p>
            <a:r>
              <a:rPr lang="en-GB" dirty="0"/>
              <a:t>Provide </a:t>
            </a:r>
            <a:r>
              <a:rPr lang="en-GB" b="1" dirty="0"/>
              <a:t>best practice tools and training</a:t>
            </a:r>
            <a:r>
              <a:rPr lang="en-GB" dirty="0"/>
              <a:t> to all employment providers</a:t>
            </a:r>
          </a:p>
          <a:p>
            <a:r>
              <a:rPr lang="en-GB" dirty="0"/>
              <a:t>Improve support across NDIS, DESM, Workforce Australia and school systems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Help families and educators stay informed on quality pathways</a:t>
            </a:r>
            <a:br>
              <a:rPr lang="en-GB" dirty="0"/>
            </a:br>
            <a:r>
              <a:rPr lang="en-AU" dirty="0">
                <a:hlinkClick r:id="rId6"/>
              </a:rPr>
              <a:t>www.dss.gov.au/disability-employment-reforms/centre-inclusive-employment</a:t>
            </a:r>
            <a:r>
              <a:rPr lang="en-AU" dirty="0"/>
              <a:t> </a:t>
            </a:r>
          </a:p>
          <a:p>
            <a:r>
              <a:rPr lang="en-GB" dirty="0"/>
              <a:t>Updates will be available via </a:t>
            </a:r>
            <a:r>
              <a:rPr lang="en-GB" dirty="0">
                <a:hlinkClick r:id="rId5"/>
              </a:rPr>
              <a:t>www.jobaccess.gov.au</a:t>
            </a:r>
            <a:endParaRPr lang="en-GB" dirty="0"/>
          </a:p>
          <a:p>
            <a:br>
              <a:rPr lang="en-GB" b="1" dirty="0"/>
            </a:br>
            <a:r>
              <a:rPr lang="en-GB" b="1" dirty="0"/>
              <a:t>Career Exploration Tools – For Families</a:t>
            </a:r>
          </a:p>
          <a:p>
            <a:r>
              <a:rPr lang="en-GB" dirty="0"/>
              <a:t>These user-friendly platforms help young people identify interests, explore pathways, and learn about work.</a:t>
            </a:r>
          </a:p>
          <a:p>
            <a:r>
              <a:rPr lang="en-GB" b="1" dirty="0"/>
              <a:t>Your Career (Australian Government):</a:t>
            </a:r>
            <a:br>
              <a:rPr lang="en-GB" dirty="0"/>
            </a:br>
            <a:r>
              <a:rPr lang="en-GB" dirty="0"/>
              <a:t>Simple career quiz, video stories, and job trends</a:t>
            </a:r>
            <a:br>
              <a:rPr lang="en-GB" dirty="0"/>
            </a:br>
            <a:r>
              <a:rPr lang="en-GB" dirty="0">
                <a:hlinkClick r:id="rId7"/>
              </a:rPr>
              <a:t>www.yourcareer.gov.au</a:t>
            </a:r>
            <a:endParaRPr lang="en-GB" dirty="0"/>
          </a:p>
          <a:p>
            <a:br>
              <a:rPr lang="en-GB" b="1" dirty="0"/>
            </a:br>
            <a:r>
              <a:rPr lang="en-GB" b="1" dirty="0" err="1"/>
              <a:t>MyFuture</a:t>
            </a:r>
            <a:r>
              <a:rPr lang="en-GB" b="1" dirty="0"/>
              <a:t>:</a:t>
            </a:r>
            <a:br>
              <a:rPr lang="en-GB" dirty="0"/>
            </a:br>
            <a:r>
              <a:rPr lang="en-GB" dirty="0"/>
              <a:t>Tools, quizzes, and resources to support students, parents, and educators</a:t>
            </a:r>
            <a:br>
              <a:rPr lang="en-GB" dirty="0"/>
            </a:br>
            <a:r>
              <a:rPr lang="en-AU" dirty="0">
                <a:hlinkClick r:id="rId8"/>
              </a:rPr>
              <a:t>www.myfuture.edu.au/</a:t>
            </a:r>
            <a:r>
              <a:rPr lang="en-AU" dirty="0"/>
              <a:t> </a:t>
            </a:r>
          </a:p>
          <a:p>
            <a:br>
              <a:rPr lang="en-GB" b="1" dirty="0"/>
            </a:br>
            <a:r>
              <a:rPr lang="en-GB" b="1" dirty="0" err="1"/>
              <a:t>Skillsroad</a:t>
            </a:r>
            <a:r>
              <a:rPr lang="en-GB" b="1" dirty="0"/>
              <a:t>:</a:t>
            </a:r>
            <a:br>
              <a:rPr lang="en-GB" dirty="0"/>
            </a:br>
            <a:r>
              <a:rPr lang="en-GB" dirty="0"/>
              <a:t>Career quiz, videos, resume tips, and youth-friendly information</a:t>
            </a:r>
            <a:br>
              <a:rPr lang="en-GB" dirty="0"/>
            </a:br>
            <a:r>
              <a:rPr lang="en-AU" dirty="0">
                <a:hlinkClick r:id="rId9"/>
              </a:rPr>
              <a:t>www.skillsroad.com.au/</a:t>
            </a:r>
            <a:r>
              <a:rPr lang="en-AU" dirty="0"/>
              <a:t> </a:t>
            </a:r>
            <a:br>
              <a:rPr lang="en-AU" dirty="0"/>
            </a:br>
            <a:endParaRPr lang="en-AU" dirty="0"/>
          </a:p>
          <a:p>
            <a:r>
              <a:rPr lang="en-GB" b="1" dirty="0"/>
              <a:t>CEAV Career Counselling Australia (CCCA)</a:t>
            </a:r>
          </a:p>
          <a:p>
            <a:r>
              <a:rPr lang="en-GB" dirty="0"/>
              <a:t>Specialist career counselling with a strong inclusion focus.</a:t>
            </a:r>
          </a:p>
          <a:p>
            <a:r>
              <a:rPr lang="en-GB" dirty="0"/>
              <a:t>Supports include:</a:t>
            </a:r>
          </a:p>
          <a:p>
            <a:r>
              <a:rPr lang="en-GB" dirty="0"/>
              <a:t>One-on-one coaching for students and families</a:t>
            </a:r>
          </a:p>
          <a:p>
            <a:r>
              <a:rPr lang="en-GB" dirty="0"/>
              <a:t>School transition and employment planning</a:t>
            </a:r>
          </a:p>
          <a:p>
            <a:r>
              <a:rPr lang="en-GB" dirty="0"/>
              <a:t>Disability-aware guidance using evidence-based tools</a:t>
            </a:r>
          </a:p>
          <a:p>
            <a:r>
              <a:rPr lang="en-GB" dirty="0">
                <a:hlinkClick r:id="rId10"/>
              </a:rPr>
              <a:t>www.ccca.edu.au</a:t>
            </a:r>
            <a:endParaRPr lang="en-GB" dirty="0"/>
          </a:p>
          <a:p>
            <a:br>
              <a:rPr lang="en-GB" b="1" dirty="0"/>
            </a:br>
            <a:r>
              <a:rPr lang="en-GB" b="1" dirty="0"/>
              <a:t>Disability Gateway </a:t>
            </a:r>
            <a:r>
              <a:rPr lang="en-GB" b="1" i="1" dirty="0"/>
              <a:t>(Australian Government)</a:t>
            </a:r>
            <a:endParaRPr lang="en-GB" b="1" dirty="0"/>
          </a:p>
          <a:p>
            <a:r>
              <a:rPr lang="en-GB" dirty="0"/>
              <a:t>A central information hub for families to find support across all life areas (employment, education, transport, housing, health).</a:t>
            </a:r>
          </a:p>
          <a:p>
            <a:r>
              <a:rPr lang="en-GB" dirty="0"/>
              <a:t>Accessible formats include:</a:t>
            </a:r>
          </a:p>
          <a:p>
            <a:r>
              <a:rPr lang="en-GB" dirty="0"/>
              <a:t>Easy English</a:t>
            </a:r>
          </a:p>
          <a:p>
            <a:r>
              <a:rPr lang="en-GB" dirty="0" err="1"/>
              <a:t>Auslan</a:t>
            </a:r>
            <a:endParaRPr lang="en-GB" dirty="0"/>
          </a:p>
          <a:p>
            <a:r>
              <a:rPr lang="en-GB" dirty="0"/>
              <a:t>Multilingual support</a:t>
            </a:r>
          </a:p>
          <a:p>
            <a:r>
              <a:rPr lang="en-AU" dirty="0">
                <a:hlinkClick r:id="rId11"/>
              </a:rPr>
              <a:t>www.disabilitygateway.gov.au/</a:t>
            </a:r>
            <a:r>
              <a:rPr lang="en-AU" dirty="0"/>
              <a:t> </a:t>
            </a:r>
            <a:br>
              <a:rPr lang="en-AU" dirty="0"/>
            </a:br>
            <a:endParaRPr lang="en-AU" dirty="0"/>
          </a:p>
          <a:p>
            <a:pPr eaLnBrk="1" hangingPunct="1">
              <a:spcBef>
                <a:spcPct val="0"/>
              </a:spcBef>
            </a:pPr>
            <a:endParaRPr lang="en-AU" altLang="en-US" b="1" dirty="0">
              <a:latin typeface="Lucida Sans Unicode" panose="020B0602030504020204" pitchFamily="34" charset="0"/>
            </a:endParaRPr>
          </a:p>
        </p:txBody>
      </p:sp>
      <p:sp>
        <p:nvSpPr>
          <p:cNvPr id="4" name="Slide Number Placeholder 3"/>
          <p:cNvSpPr>
            <a:spLocks noGrp="1"/>
          </p:cNvSpPr>
          <p:nvPr>
            <p:ph type="sldNum" sz="quarter" idx="10"/>
          </p:nvPr>
        </p:nvSpPr>
        <p:spPr/>
        <p:txBody>
          <a:bodyPr/>
          <a:lstStyle/>
          <a:p>
            <a:pPr>
              <a:defRPr/>
            </a:pPr>
            <a:fld id="{85C7CDA7-91E6-45B8-8C0B-AAF36F7C9417}" type="slidenum">
              <a:rPr lang="en-AU" altLang="en-US" smtClean="0"/>
              <a:pPr>
                <a:defRPr/>
              </a:pPr>
              <a:t>22</a:t>
            </a:fld>
            <a:endParaRPr lang="en-AU" altLang="en-US"/>
          </a:p>
        </p:txBody>
      </p:sp>
    </p:spTree>
    <p:extLst>
      <p:ext uri="{BB962C8B-B14F-4D97-AF65-F5344CB8AC3E}">
        <p14:creationId xmlns:p14="http://schemas.microsoft.com/office/powerpoint/2010/main" val="2514548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Job-Seeking Supports for Young People with Disability</a:t>
            </a:r>
            <a:br>
              <a:rPr lang="en-GB" b="1" dirty="0"/>
            </a:br>
            <a:endParaRPr lang="en-GB" b="1" dirty="0"/>
          </a:p>
          <a:p>
            <a:r>
              <a:rPr lang="en-GB" b="1" dirty="0"/>
              <a:t>Explore the new Transition to Work Supports replacing SLES</a:t>
            </a:r>
            <a:br>
              <a:rPr lang="en-GB" dirty="0"/>
            </a:br>
            <a:r>
              <a:rPr lang="en-GB" dirty="0"/>
              <a:t>The NDIA is gradually phasing out School Leaver Employment Supports (SLES) and replacing it with more tailored </a:t>
            </a:r>
            <a:r>
              <a:rPr lang="en-GB" b="1" dirty="0"/>
              <a:t>individualised employment pathways</a:t>
            </a:r>
            <a:r>
              <a:rPr lang="en-GB" dirty="0"/>
              <a:t> under the NDIS. These supports focus on helping young people transition from school to work, including building work skills, engaging in work experience, and connecting with mainstream services.</a:t>
            </a:r>
            <a:br>
              <a:rPr lang="en-GB" dirty="0"/>
            </a:br>
            <a:r>
              <a:rPr lang="en-GB" dirty="0"/>
              <a:t>NDIS Employment Supports </a:t>
            </a:r>
            <a:r>
              <a:rPr lang="en-AU" dirty="0">
                <a:hlinkClick r:id="rId3"/>
              </a:rPr>
              <a:t>www.ndis.gov.au/participants/working-goals/employment-supports</a:t>
            </a:r>
            <a:r>
              <a:rPr lang="en-AU" dirty="0"/>
              <a:t> </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GB" b="1" dirty="0"/>
            </a:br>
            <a:r>
              <a:rPr lang="en-GB" b="1" dirty="0"/>
              <a:t>Register with a Disability Employment Service (DES)</a:t>
            </a:r>
            <a:br>
              <a:rPr lang="en-GB" dirty="0"/>
            </a:br>
            <a:r>
              <a:rPr lang="en-GB" dirty="0"/>
              <a:t>Disability Employment Services provide ongoing support to help people with disability prepare for, find, and keep a job. Some DES providers are transitioning into the new </a:t>
            </a:r>
            <a:r>
              <a:rPr lang="en-GB" b="1" dirty="0"/>
              <a:t>Disability Employment Centre of Excellence</a:t>
            </a:r>
            <a:r>
              <a:rPr lang="en-GB" dirty="0"/>
              <a:t> model, focusing on better outcomes and person-centred support.</a:t>
            </a:r>
            <a:br>
              <a:rPr lang="en-GB" dirty="0"/>
            </a:br>
            <a:r>
              <a:rPr lang="en-GB" dirty="0"/>
              <a:t>Find a DES provider </a:t>
            </a:r>
            <a:r>
              <a:rPr lang="en-AU" dirty="0">
                <a:hlinkClick r:id="rId4"/>
              </a:rPr>
              <a:t>www.jobaccess.gov.au/people-with-disability/disability-employment-services</a:t>
            </a:r>
            <a:r>
              <a:rPr lang="en-AU" dirty="0"/>
              <a:t> </a:t>
            </a:r>
          </a:p>
          <a:p>
            <a:endParaRPr lang="en-GB" dirty="0"/>
          </a:p>
          <a:p>
            <a:r>
              <a:rPr lang="en-GB" b="1" dirty="0"/>
              <a:t>Use JobAccess for workplace support</a:t>
            </a:r>
            <a:br>
              <a:rPr lang="en-GB" dirty="0"/>
            </a:br>
            <a:r>
              <a:rPr lang="en-GB" dirty="0"/>
              <a:t>JobAccess offers information and funding for workplace adjustments, training, and modifications. It also includes tools to help you prepare for employment and access the </a:t>
            </a:r>
            <a:r>
              <a:rPr lang="en-GB" b="1" dirty="0"/>
              <a:t>Employment Assistance Fund (EAF)</a:t>
            </a:r>
            <a:r>
              <a:rPr lang="en-GB" dirty="0"/>
              <a:t>.</a:t>
            </a:r>
            <a:br>
              <a:rPr lang="en-GB" dirty="0"/>
            </a:br>
            <a:r>
              <a:rPr lang="en-AU" dirty="0">
                <a:hlinkClick r:id="rId5"/>
              </a:rPr>
              <a:t>www.jobaccess.gov.au/</a:t>
            </a:r>
            <a:r>
              <a:rPr lang="en-AU" dirty="0"/>
              <a:t> </a:t>
            </a:r>
          </a:p>
          <a:p>
            <a:br>
              <a:rPr lang="en-GB" b="1" dirty="0"/>
            </a:br>
            <a:r>
              <a:rPr lang="en-GB" b="1" dirty="0"/>
              <a:t>Connect with inclusive and disability-confident employers</a:t>
            </a:r>
            <a:br>
              <a:rPr lang="en-GB" dirty="0"/>
            </a:br>
            <a:r>
              <a:rPr lang="en-GB" dirty="0"/>
              <a:t>Look for organisations registered with the </a:t>
            </a:r>
            <a:r>
              <a:rPr lang="en-GB" b="1" dirty="0"/>
              <a:t>Australian Network on Disability (AND)</a:t>
            </a:r>
            <a:r>
              <a:rPr lang="en-GB" dirty="0"/>
              <a:t> or those that promote inclusive recruitment practices. These employers value diversity and are more likely to offer accessible hiring processes and supportive work environments.</a:t>
            </a:r>
            <a:br>
              <a:rPr lang="en-GB" dirty="0"/>
            </a:br>
            <a:r>
              <a:rPr lang="en-GB" dirty="0">
                <a:hlinkClick r:id="rId6"/>
              </a:rPr>
              <a:t>Australian Network on Disability – Find inclusive employers</a:t>
            </a:r>
            <a:endParaRPr lang="en-GB" dirty="0"/>
          </a:p>
          <a:p>
            <a:pPr eaLnBrk="1" hangingPunct="1">
              <a:spcBef>
                <a:spcPct val="0"/>
              </a:spcBef>
            </a:pPr>
            <a:endParaRPr lang="en-AU" altLang="en-US" b="1" dirty="0">
              <a:latin typeface="Lucida Sans Unicode" panose="020B0602030504020204" pitchFamily="34" charset="0"/>
            </a:endParaRPr>
          </a:p>
        </p:txBody>
      </p:sp>
      <p:sp>
        <p:nvSpPr>
          <p:cNvPr id="4" name="Slide Number Placeholder 3"/>
          <p:cNvSpPr>
            <a:spLocks noGrp="1"/>
          </p:cNvSpPr>
          <p:nvPr>
            <p:ph type="sldNum" sz="quarter" idx="10"/>
          </p:nvPr>
        </p:nvSpPr>
        <p:spPr/>
        <p:txBody>
          <a:bodyPr/>
          <a:lstStyle/>
          <a:p>
            <a:pPr>
              <a:defRPr/>
            </a:pPr>
            <a:fld id="{85C7CDA7-91E6-45B8-8C0B-AAF36F7C9417}" type="slidenum">
              <a:rPr lang="en-AU" altLang="en-US" smtClean="0"/>
              <a:pPr>
                <a:defRPr/>
              </a:pPr>
              <a:t>23</a:t>
            </a:fld>
            <a:endParaRPr lang="en-AU" altLang="en-US"/>
          </a:p>
        </p:txBody>
      </p:sp>
    </p:spTree>
    <p:extLst>
      <p:ext uri="{BB962C8B-B14F-4D97-AF65-F5344CB8AC3E}">
        <p14:creationId xmlns:p14="http://schemas.microsoft.com/office/powerpoint/2010/main" val="2678892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Top 5 Actions for Parents as Career Development Allies</a:t>
            </a:r>
          </a:p>
          <a:p>
            <a:pPr marL="228600" indent="-228600">
              <a:buFont typeface="+mj-lt"/>
              <a:buAutoNum type="arabicPeriod"/>
            </a:pPr>
            <a:r>
              <a:rPr lang="en-GB" b="1" dirty="0"/>
              <a:t>Understand your young person’s strengths</a:t>
            </a:r>
            <a:br>
              <a:rPr lang="en-GB" dirty="0"/>
            </a:br>
            <a:r>
              <a:rPr lang="en-GB" dirty="0"/>
              <a:t>Help them explore and document their </a:t>
            </a:r>
            <a:r>
              <a:rPr lang="en-GB" b="0" dirty="0"/>
              <a:t>skills, interests, goals, and values</a:t>
            </a:r>
            <a:r>
              <a:rPr lang="en-GB" dirty="0"/>
              <a:t>. This self-awareness is the foundation of a meaningful career path.</a:t>
            </a:r>
            <a:br>
              <a:rPr lang="en-GB" dirty="0"/>
            </a:br>
            <a:endParaRPr lang="en-GB" dirty="0"/>
          </a:p>
          <a:p>
            <a:pPr marL="228600" indent="-228600">
              <a:buFont typeface="+mj-lt"/>
              <a:buAutoNum type="arabicPeriod"/>
            </a:pPr>
            <a:r>
              <a:rPr lang="en-GB" b="1" dirty="0"/>
              <a:t>Explore further education, training, or skill-building options</a:t>
            </a:r>
            <a:br>
              <a:rPr lang="en-GB" dirty="0"/>
            </a:br>
            <a:r>
              <a:rPr lang="en-GB" dirty="0"/>
              <a:t>Look into </a:t>
            </a:r>
            <a:r>
              <a:rPr lang="en-GB" b="0" dirty="0"/>
              <a:t>TAFE, apprenticeships, short courses, or foundation skills programs that </a:t>
            </a:r>
            <a:r>
              <a:rPr lang="en-GB" dirty="0"/>
              <a:t>align with your young person’s goals — especially those with inclusive or supported learning environments.</a:t>
            </a:r>
            <a:br>
              <a:rPr lang="en-GB" dirty="0"/>
            </a:br>
            <a:endParaRPr lang="en-GB" dirty="0"/>
          </a:p>
          <a:p>
            <a:pPr marL="228600" indent="-228600">
              <a:buFont typeface="+mj-lt"/>
              <a:buAutoNum type="arabicPeriod"/>
            </a:pPr>
            <a:r>
              <a:rPr lang="en-GB" b="1" dirty="0"/>
              <a:t>Connect with the right employment supports</a:t>
            </a:r>
            <a:br>
              <a:rPr lang="en-GB" dirty="0"/>
            </a:br>
            <a:r>
              <a:rPr lang="en-GB" dirty="0"/>
              <a:t>Support your young person to </a:t>
            </a:r>
            <a:r>
              <a:rPr lang="en-GB" b="0" dirty="0"/>
              <a:t>register with a Disability Employment Service (DES) or future Disability Employment Centre of Excellence and ensure their strengths and disability-specific needs are clearly communicated. If they are NDIS participants, explore available NDIS employment supports.</a:t>
            </a:r>
            <a:br>
              <a:rPr lang="en-GB" b="0" dirty="0"/>
            </a:br>
            <a:endParaRPr lang="en-GB" b="0" dirty="0"/>
          </a:p>
          <a:p>
            <a:pPr marL="228600" indent="-228600">
              <a:buFont typeface="+mj-lt"/>
              <a:buAutoNum type="arabicPeriod"/>
            </a:pPr>
            <a:r>
              <a:rPr lang="en-GB" b="1" dirty="0"/>
              <a:t>Tap into your own networks</a:t>
            </a:r>
            <a:br>
              <a:rPr lang="en-GB" dirty="0"/>
            </a:br>
            <a:r>
              <a:rPr lang="en-GB" dirty="0"/>
              <a:t>Let friends, family, colleagues, or community contacts know your young person is looking for </a:t>
            </a:r>
            <a:r>
              <a:rPr lang="en-GB" b="0" dirty="0"/>
              <a:t>volunteering, job trials, or work experience, </a:t>
            </a:r>
            <a:r>
              <a:rPr lang="en-GB" dirty="0"/>
              <a:t>even a few hours a week can make a big difference.</a:t>
            </a:r>
            <a:br>
              <a:rPr lang="en-GB" dirty="0"/>
            </a:br>
            <a:endParaRPr lang="en-GB" dirty="0"/>
          </a:p>
          <a:p>
            <a:pPr marL="228600" indent="-228600">
              <a:buFont typeface="+mj-lt"/>
              <a:buAutoNum type="arabicPeriod"/>
            </a:pPr>
            <a:r>
              <a:rPr lang="en-GB" b="1" dirty="0"/>
              <a:t>Use available government supports and incentives</a:t>
            </a:r>
            <a:br>
              <a:rPr lang="en-GB" dirty="0"/>
            </a:br>
            <a:r>
              <a:rPr lang="en-GB" dirty="0"/>
              <a:t>Learn about financial incentives such as:</a:t>
            </a:r>
          </a:p>
          <a:p>
            <a:pPr marL="628650" lvl="1" indent="-171450">
              <a:buFont typeface="Arial" panose="020B0604020202020204" pitchFamily="34" charset="0"/>
              <a:buChar char="•"/>
            </a:pPr>
            <a:r>
              <a:rPr lang="en-GB" b="0" dirty="0"/>
              <a:t>Wage subsidies for employers</a:t>
            </a:r>
          </a:p>
          <a:p>
            <a:pPr marL="628650" lvl="1" indent="-171450">
              <a:buFont typeface="Arial" panose="020B0604020202020204" pitchFamily="34" charset="0"/>
              <a:buChar char="•"/>
            </a:pPr>
            <a:r>
              <a:rPr lang="en-GB" b="0" dirty="0"/>
              <a:t>Employment Assistance Fund (EAF) for workplace modifications</a:t>
            </a:r>
          </a:p>
          <a:p>
            <a:pPr marL="628650" lvl="1" indent="-171450">
              <a:buFont typeface="Arial" panose="020B0604020202020204" pitchFamily="34" charset="0"/>
              <a:buChar char="•"/>
            </a:pPr>
            <a:r>
              <a:rPr lang="en-GB" b="0" dirty="0"/>
              <a:t>NDIS funding for employment-related supports</a:t>
            </a:r>
          </a:p>
          <a:p>
            <a:pPr marL="628650" lvl="1" indent="-171450">
              <a:buFont typeface="Arial" panose="020B0604020202020204" pitchFamily="34" charset="0"/>
              <a:buChar char="•"/>
            </a:pPr>
            <a:endParaRPr lang="en-GB" dirty="0"/>
          </a:p>
          <a:p>
            <a:r>
              <a:rPr lang="en-GB" b="1" dirty="0"/>
              <a:t>Optional additions for parents:</a:t>
            </a:r>
          </a:p>
          <a:p>
            <a:r>
              <a:rPr lang="en-GB" b="0" dirty="0"/>
              <a:t>Build confidence together – Celebrate small wins and encourage self-advocacy.</a:t>
            </a:r>
          </a:p>
          <a:p>
            <a:r>
              <a:rPr lang="en-GB" b="0" dirty="0"/>
              <a:t>Encourage realistic goal setting – One step at a time. Progress matters more than speed.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dirty="0"/>
              <a:t>Stay informed – Follow trusted </a:t>
            </a:r>
            <a:r>
              <a:rPr lang="en-GB" dirty="0"/>
              <a:t>resources like </a:t>
            </a:r>
            <a:r>
              <a:rPr lang="en-GB" dirty="0">
                <a:hlinkClick r:id="rId3"/>
              </a:rPr>
              <a:t>JobAccess</a:t>
            </a:r>
            <a:r>
              <a:rPr lang="en-GB" dirty="0"/>
              <a:t>, </a:t>
            </a:r>
            <a:r>
              <a:rPr lang="en-AU" dirty="0">
                <a:hlinkClick r:id="rId4"/>
              </a:rPr>
              <a:t>yourcareer.gov.au/</a:t>
            </a:r>
            <a:r>
              <a:rPr lang="en-AU" dirty="0"/>
              <a:t> </a:t>
            </a:r>
            <a:r>
              <a:rPr lang="en-GB" dirty="0"/>
              <a:t>, or local community career services.</a:t>
            </a:r>
          </a:p>
          <a:p>
            <a:pPr eaLnBrk="1" hangingPunct="1">
              <a:spcBef>
                <a:spcPct val="0"/>
              </a:spcBef>
            </a:pPr>
            <a:endParaRPr lang="en-AU" altLang="en-US" b="1" dirty="0">
              <a:latin typeface="Lucida Sans Unicode" panose="020B0602030504020204" pitchFamily="34" charset="0"/>
            </a:endParaRPr>
          </a:p>
        </p:txBody>
      </p:sp>
      <p:sp>
        <p:nvSpPr>
          <p:cNvPr id="4" name="Slide Number Placeholder 3"/>
          <p:cNvSpPr>
            <a:spLocks noGrp="1"/>
          </p:cNvSpPr>
          <p:nvPr>
            <p:ph type="sldNum" sz="quarter" idx="10"/>
          </p:nvPr>
        </p:nvSpPr>
        <p:spPr/>
        <p:txBody>
          <a:bodyPr/>
          <a:lstStyle/>
          <a:p>
            <a:pPr>
              <a:defRPr/>
            </a:pPr>
            <a:fld id="{85C7CDA7-91E6-45B8-8C0B-AAF36F7C9417}" type="slidenum">
              <a:rPr lang="en-AU" altLang="en-US" smtClean="0"/>
              <a:pPr>
                <a:defRPr/>
              </a:pPr>
              <a:t>24</a:t>
            </a:fld>
            <a:endParaRPr lang="en-AU" altLang="en-US"/>
          </a:p>
        </p:txBody>
      </p:sp>
    </p:spTree>
    <p:extLst>
      <p:ext uri="{BB962C8B-B14F-4D97-AF65-F5344CB8AC3E}">
        <p14:creationId xmlns:p14="http://schemas.microsoft.com/office/powerpoint/2010/main" val="2357969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Conclusion / Questions and Answers: </a:t>
            </a:r>
            <a:r>
              <a:rPr lang="en-AU" sz="1200" kern="1200" dirty="0">
                <a:solidFill>
                  <a:schemeClr val="tx1"/>
                </a:solidFill>
                <a:effectLst/>
                <a:latin typeface="+mn-lt"/>
                <a:ea typeface="+mn-ea"/>
                <a:cs typeface="+mn-cs"/>
              </a:rPr>
              <a:t>(5 – 10 minutes)</a:t>
            </a:r>
            <a:br>
              <a:rPr lang="en-AU" sz="1200" kern="1200" dirty="0">
                <a:solidFill>
                  <a:schemeClr val="tx1"/>
                </a:solidFill>
                <a:effectLst/>
                <a:latin typeface="+mn-lt"/>
                <a:ea typeface="+mn-ea"/>
                <a:cs typeface="+mn-cs"/>
              </a:rPr>
            </a:b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If you would like to find out more about CEAV Career Counselling Australia</a:t>
            </a:r>
            <a:br>
              <a:rPr lang="en-AU" sz="1200" kern="1200" dirty="0">
                <a:solidFill>
                  <a:schemeClr val="tx1"/>
                </a:solidFill>
                <a:effectLst/>
                <a:latin typeface="+mn-lt"/>
                <a:ea typeface="+mn-ea"/>
                <a:cs typeface="+mn-cs"/>
              </a:rPr>
            </a:br>
            <a:r>
              <a:rPr lang="en-GB" dirty="0"/>
              <a:t>Specialist career counselling with a strong inclusion focus.</a:t>
            </a:r>
          </a:p>
          <a:p>
            <a:r>
              <a:rPr lang="en-GB" dirty="0"/>
              <a:t>Supports include:</a:t>
            </a:r>
          </a:p>
          <a:p>
            <a:r>
              <a:rPr lang="en-GB" dirty="0"/>
              <a:t>One-on-one coaching for students and families</a:t>
            </a:r>
          </a:p>
          <a:p>
            <a:r>
              <a:rPr lang="en-GB" dirty="0"/>
              <a:t>School transition and employment planning</a:t>
            </a:r>
          </a:p>
          <a:p>
            <a:r>
              <a:rPr lang="en-GB" dirty="0"/>
              <a:t>Disability-aware guidance using evidence-based tools</a:t>
            </a:r>
          </a:p>
          <a:p>
            <a:r>
              <a:rPr lang="en-GB" dirty="0">
                <a:hlinkClick r:id="rId3"/>
              </a:rPr>
              <a:t>www.ccca.edu.au</a:t>
            </a:r>
            <a:endParaRPr lang="en-GB" dirty="0"/>
          </a:p>
          <a:p>
            <a:pPr marL="0" marR="0" lvl="0" indent="0" algn="l" defTabSz="914400" rtl="0" eaLnBrk="1" fontAlgn="base" latinLnBrk="0" hangingPunct="1">
              <a:lnSpc>
                <a:spcPct val="100000"/>
              </a:lnSpc>
              <a:spcBef>
                <a:spcPct val="0"/>
              </a:spcBef>
              <a:spcAft>
                <a:spcPct val="0"/>
              </a:spcAft>
              <a:buClrTx/>
              <a:buSzTx/>
              <a:buFontTx/>
              <a:buNone/>
              <a:tabLst/>
              <a:defRPr/>
            </a:pPr>
            <a:r>
              <a:rPr lang="en-AU" sz="1200" kern="1200" dirty="0">
                <a:solidFill>
                  <a:schemeClr val="tx1"/>
                </a:solidFill>
                <a:effectLst/>
                <a:latin typeface="+mn-lt"/>
                <a:ea typeface="+mn-ea"/>
                <a:cs typeface="+mn-cs"/>
              </a:rPr>
              <a:t>To speak to a professional Career Counsellor please contact: 9433 8000</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hlinkClick r:id="rId4"/>
              </a:rPr>
              <a:t>careercounselling@acce.org.au</a:t>
            </a:r>
            <a:r>
              <a:rPr lang="en-AU" sz="1200" kern="1200" dirty="0">
                <a:solidFill>
                  <a:schemeClr val="tx1"/>
                </a:solidFill>
                <a:effectLst/>
                <a:latin typeface="+mn-lt"/>
                <a:ea typeface="+mn-ea"/>
                <a:cs typeface="+mn-cs"/>
              </a:rPr>
              <a:t>  </a:t>
            </a:r>
            <a:endParaRPr lang="en-AU" dirty="0"/>
          </a:p>
          <a:p>
            <a:pPr marL="0" marR="0" indent="0" algn="l" defTabSz="914400" rtl="0" eaLnBrk="1" fontAlgn="base" latinLnBrk="0" hangingPunct="1">
              <a:lnSpc>
                <a:spcPct val="100000"/>
              </a:lnSpc>
              <a:spcBef>
                <a:spcPct val="0"/>
              </a:spcBef>
              <a:spcAft>
                <a:spcPct val="0"/>
              </a:spcAft>
              <a:buClrTx/>
              <a:buSzTx/>
              <a:buFontTx/>
              <a:buNone/>
              <a:tabLst/>
              <a:defRPr/>
            </a:pP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85C7CDA7-91E6-45B8-8C0B-AAF36F7C9417}" type="slidenum">
              <a:rPr lang="en-AU" altLang="en-US" smtClean="0"/>
              <a:pPr>
                <a:defRPr/>
              </a:pPr>
              <a:t>25</a:t>
            </a:fld>
            <a:endParaRPr lang="en-AU" altLang="en-US"/>
          </a:p>
        </p:txBody>
      </p:sp>
    </p:spTree>
    <p:extLst>
      <p:ext uri="{BB962C8B-B14F-4D97-AF65-F5344CB8AC3E}">
        <p14:creationId xmlns:p14="http://schemas.microsoft.com/office/powerpoint/2010/main" val="3173144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b="1" kern="1200" dirty="0">
                <a:solidFill>
                  <a:schemeClr val="tx1"/>
                </a:solidFill>
                <a:effectLst/>
                <a:latin typeface="+mn-lt"/>
                <a:ea typeface="+mn-ea"/>
                <a:cs typeface="+mn-cs"/>
              </a:rPr>
              <a:t>Presentation overview:</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This presentation focuses on:</a:t>
            </a:r>
          </a:p>
          <a:p>
            <a:r>
              <a:rPr lang="en-GB" dirty="0"/>
              <a:t>What “career”, “work”, and “employability” mean, and what it means to be work-ready</a:t>
            </a:r>
          </a:p>
          <a:p>
            <a:r>
              <a:rPr lang="en-GB" dirty="0"/>
              <a:t>How to record your young person’s skills, interests, goals, and values</a:t>
            </a:r>
          </a:p>
          <a:p>
            <a:r>
              <a:rPr lang="en-GB" dirty="0"/>
              <a:t>When and how to talk about disability with an employer</a:t>
            </a:r>
          </a:p>
          <a:p>
            <a:r>
              <a:rPr lang="en-GB" dirty="0"/>
              <a:t>Ways to support your young person to build skills related to their disability</a:t>
            </a:r>
          </a:p>
          <a:p>
            <a:r>
              <a:rPr lang="en-GB" dirty="0"/>
              <a:t>Stories of hope and success from other families</a:t>
            </a:r>
          </a:p>
          <a:p>
            <a:r>
              <a:rPr lang="en-GB" dirty="0"/>
              <a:t>How the world of work is changing and what new opportunities are emerging</a:t>
            </a:r>
          </a:p>
          <a:p>
            <a:r>
              <a:rPr lang="en-GB" dirty="0"/>
              <a:t>Services and supports available, including employment services and employer incentives</a:t>
            </a:r>
          </a:p>
          <a:p>
            <a:pPr lvl="0"/>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A98C341E-8896-4069-96FE-7DF5DEF68F8A}" type="slidenum">
              <a:rPr lang="en-AU" altLang="en-US" smtClean="0">
                <a:latin typeface="Arial" panose="020B0604020202020204" pitchFamily="34" charset="0"/>
                <a:cs typeface="Arial" panose="020B0604020202020204" pitchFamily="34" charset="0"/>
              </a:rPr>
              <a:pPr fontAlgn="base">
                <a:spcBef>
                  <a:spcPct val="0"/>
                </a:spcBef>
                <a:spcAft>
                  <a:spcPct val="0"/>
                </a:spcAft>
              </a:pPr>
              <a:t>3</a:t>
            </a:fld>
            <a:endParaRPr lang="en-AU"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Everyone has a career, even if they don’t realise it yet.</a:t>
            </a:r>
          </a:p>
          <a:p>
            <a:r>
              <a:rPr lang="en-GB" dirty="0"/>
              <a:t>In 2025, “career” means more than just a job or a qualification. It is about </a:t>
            </a:r>
            <a:r>
              <a:rPr lang="en-AU" sz="1200" kern="1200" dirty="0">
                <a:solidFill>
                  <a:schemeClr val="tx1"/>
                </a:solidFill>
                <a:effectLst/>
                <a:latin typeface="+mn-lt"/>
                <a:ea typeface="ＭＳ Ｐゴシック" pitchFamily="34" charset="-128"/>
                <a:cs typeface="ＭＳ Ｐゴシック" charset="0"/>
              </a:rPr>
              <a:t>the development of life skills to manage the rapid changes in economic and social developments and how these impact on our life, learning and our work. It is about </a:t>
            </a:r>
            <a:r>
              <a:rPr lang="en-GB" dirty="0"/>
              <a:t>how we build our life over time, across learning, work, volunteering, interests, and life experiences. It includes paid and unpaid roles, transitions, aspirations, setbacks, and growth. A person’s career is shaped by their choices, values, opportunities, community, and identity.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dirty="0"/>
              <a:t>Career development </a:t>
            </a:r>
            <a:r>
              <a:rPr lang="en-GB" dirty="0"/>
              <a:t>is now about learning the skills to navigate constant changes in technology, the environment, education, and the labour market. These changes impact how we learn, live, and earn. For young people, including those still at school or transitioning out of it, </a:t>
            </a:r>
            <a:r>
              <a:rPr lang="en-AU" sz="1200" kern="1200" baseline="0" dirty="0">
                <a:solidFill>
                  <a:schemeClr val="tx1"/>
                </a:solidFill>
                <a:effectLst/>
                <a:latin typeface="+mn-lt"/>
                <a:ea typeface="ＭＳ Ｐゴシック" pitchFamily="34" charset="-128"/>
                <a:cs typeface="ＭＳ Ｐゴシック" charset="0"/>
              </a:rPr>
              <a:t>career is about learning, exploration and skill acquisition. </a:t>
            </a:r>
            <a:endParaRPr lang="en-AU" sz="1200" kern="1200" dirty="0">
              <a:solidFill>
                <a:schemeClr val="tx1"/>
              </a:solidFill>
              <a:effectLst/>
              <a:latin typeface="+mn-lt"/>
              <a:ea typeface="ＭＳ Ｐゴシック" pitchFamily="34" charset="-128"/>
              <a:cs typeface="ＭＳ Ｐゴシック" charset="0"/>
            </a:endParaRPr>
          </a:p>
          <a:p>
            <a:endParaRPr lang="en-GB" dirty="0"/>
          </a:p>
          <a:p>
            <a:pPr lvl="0"/>
            <a:r>
              <a:rPr lang="en-AU" sz="1200" kern="1200" dirty="0">
                <a:solidFill>
                  <a:schemeClr val="tx1"/>
                </a:solidFill>
                <a:effectLst/>
                <a:latin typeface="+mn-lt"/>
                <a:ea typeface="ＭＳ Ｐゴシック" pitchFamily="34" charset="-128"/>
                <a:cs typeface="ＭＳ Ｐゴシック" charset="0"/>
              </a:rPr>
              <a:t>There are four components to career:</a:t>
            </a:r>
          </a:p>
          <a:p>
            <a:pPr lvl="0"/>
            <a:r>
              <a:rPr lang="en-AU" sz="1200" b="1" kern="1200" dirty="0">
                <a:solidFill>
                  <a:schemeClr val="tx1"/>
                </a:solidFill>
                <a:effectLst/>
                <a:latin typeface="+mn-lt"/>
                <a:ea typeface="ＭＳ Ｐゴシック" pitchFamily="34" charset="-128"/>
                <a:cs typeface="ＭＳ Ｐゴシック" charset="0"/>
              </a:rPr>
              <a:t>1.</a:t>
            </a:r>
            <a:r>
              <a:rPr lang="en-AU" sz="1200" b="1" kern="1200" baseline="0" dirty="0">
                <a:solidFill>
                  <a:schemeClr val="tx1"/>
                </a:solidFill>
                <a:effectLst/>
                <a:latin typeface="+mn-lt"/>
                <a:ea typeface="ＭＳ Ｐゴシック" pitchFamily="34" charset="-128"/>
                <a:cs typeface="ＭＳ Ｐゴシック" charset="0"/>
              </a:rPr>
              <a:t> </a:t>
            </a:r>
            <a:r>
              <a:rPr lang="en-AU" sz="1200" b="1" kern="1200" dirty="0">
                <a:solidFill>
                  <a:schemeClr val="tx1"/>
                </a:solidFill>
                <a:effectLst/>
                <a:latin typeface="+mn-lt"/>
                <a:ea typeface="ＭＳ Ｐゴシック" pitchFamily="34" charset="-128"/>
                <a:cs typeface="ＭＳ Ｐゴシック" charset="0"/>
              </a:rPr>
              <a:t>self-actualisation: </a:t>
            </a:r>
            <a:r>
              <a:rPr lang="en-AU" sz="1200" kern="1200" dirty="0">
                <a:solidFill>
                  <a:schemeClr val="tx1"/>
                </a:solidFill>
                <a:effectLst/>
                <a:latin typeface="+mn-lt"/>
                <a:ea typeface="ＭＳ Ｐゴシック" pitchFamily="34" charset="-128"/>
                <a:cs typeface="ＭＳ Ｐゴシック" charset="0"/>
              </a:rPr>
              <a:t>understanding who we are, what we value and are interested in , what challenges us and motivates us, and how to action our interest. Our values, interests and motivations are intertwined with our belief systems, our cultural environment and our access to knowledge and education  </a:t>
            </a:r>
            <a:br>
              <a:rPr lang="en-AU" sz="1200" kern="1200" dirty="0">
                <a:solidFill>
                  <a:schemeClr val="tx1"/>
                </a:solidFill>
                <a:effectLst/>
                <a:latin typeface="+mn-lt"/>
                <a:ea typeface="ＭＳ Ｐゴシック" pitchFamily="34" charset="-128"/>
                <a:cs typeface="ＭＳ Ｐゴシック" charset="0"/>
              </a:rPr>
            </a:br>
            <a:r>
              <a:rPr lang="en-AU" sz="1200" b="1" kern="1200" dirty="0">
                <a:solidFill>
                  <a:schemeClr val="tx1"/>
                </a:solidFill>
                <a:effectLst/>
                <a:latin typeface="+mn-lt"/>
                <a:ea typeface="ＭＳ Ｐゴシック" pitchFamily="34" charset="-128"/>
                <a:cs typeface="ＭＳ Ｐゴシック" charset="0"/>
              </a:rPr>
              <a:t>2. Career exploration: </a:t>
            </a:r>
            <a:r>
              <a:rPr lang="en-AU" sz="1200" kern="1200" dirty="0">
                <a:solidFill>
                  <a:schemeClr val="tx1"/>
                </a:solidFill>
                <a:effectLst/>
                <a:latin typeface="+mn-lt"/>
                <a:ea typeface="ＭＳ Ｐゴシック" pitchFamily="34" charset="-128"/>
                <a:cs typeface="ＭＳ Ｐゴシック" charset="0"/>
              </a:rPr>
              <a:t>understanding the labour market and the economic, social and political trends that impact on our capacity to engage with the labour market – knowing what is available, how to access this and how it applies to us is paramount to staying engaged and navigating change as it occurs in our lives </a:t>
            </a:r>
            <a:br>
              <a:rPr lang="en-AU" sz="1200" kern="1200" dirty="0">
                <a:solidFill>
                  <a:schemeClr val="tx1"/>
                </a:solidFill>
                <a:effectLst/>
                <a:latin typeface="+mn-lt"/>
                <a:ea typeface="ＭＳ Ｐゴシック" pitchFamily="34" charset="-128"/>
                <a:cs typeface="ＭＳ Ｐゴシック" charset="0"/>
              </a:rPr>
            </a:br>
            <a:r>
              <a:rPr lang="en-AU" sz="1200" b="1" kern="1200" dirty="0">
                <a:solidFill>
                  <a:schemeClr val="tx1"/>
                </a:solidFill>
                <a:effectLst/>
                <a:latin typeface="+mn-lt"/>
                <a:ea typeface="ＭＳ Ｐゴシック" pitchFamily="34" charset="-128"/>
                <a:cs typeface="ＭＳ Ｐゴシック" charset="0"/>
              </a:rPr>
              <a:t>3. Decision-making: </a:t>
            </a:r>
            <a:r>
              <a:rPr lang="en-AU" sz="1200" kern="1200" dirty="0">
                <a:solidFill>
                  <a:schemeClr val="tx1"/>
                </a:solidFill>
                <a:effectLst/>
                <a:latin typeface="+mn-lt"/>
                <a:ea typeface="ＭＳ Ｐゴシック" pitchFamily="34" charset="-128"/>
                <a:cs typeface="ＭＳ Ｐゴシック" charset="0"/>
              </a:rPr>
              <a:t>understanding how to make a considered choice given my self-understanding and the knowledge of labour market information and then actioning this knowledge in stages. These stages can include work experience, structured workplace learning, internships, cadetships, traineeships an apprenticeship; giving time to the development of knowledge and skills so that we can present the right attitude to employers  </a:t>
            </a:r>
            <a:br>
              <a:rPr lang="en-AU" sz="1200" kern="1200" dirty="0">
                <a:solidFill>
                  <a:schemeClr val="tx1"/>
                </a:solidFill>
                <a:effectLst/>
                <a:latin typeface="+mn-lt"/>
                <a:ea typeface="ＭＳ Ｐゴシック" pitchFamily="34" charset="-128"/>
                <a:cs typeface="ＭＳ Ｐゴシック" charset="0"/>
              </a:rPr>
            </a:br>
            <a:r>
              <a:rPr lang="en-AU" sz="1200" b="1" kern="1200" dirty="0">
                <a:solidFill>
                  <a:schemeClr val="tx1"/>
                </a:solidFill>
                <a:effectLst/>
                <a:latin typeface="+mn-lt"/>
                <a:ea typeface="ＭＳ Ｐゴシック" pitchFamily="34" charset="-128"/>
                <a:cs typeface="ＭＳ Ｐゴシック" charset="0"/>
              </a:rPr>
              <a:t>4. Career Management: </a:t>
            </a:r>
            <a:r>
              <a:rPr lang="en-AU" sz="1200" kern="1200" dirty="0">
                <a:solidFill>
                  <a:schemeClr val="tx1"/>
                </a:solidFill>
                <a:effectLst/>
                <a:latin typeface="+mn-lt"/>
                <a:ea typeface="ＭＳ Ｐゴシック" pitchFamily="34" charset="-128"/>
                <a:cs typeface="ＭＳ Ｐゴシック" charset="0"/>
              </a:rPr>
              <a:t>understanding the tools I need to seek, secure and maintain work over a lifetime </a:t>
            </a:r>
          </a:p>
          <a:p>
            <a:br>
              <a:rPr lang="en-AU" dirty="0"/>
            </a:br>
            <a:r>
              <a:rPr lang="en-GB" b="1" dirty="0"/>
              <a:t>How Parents Can Help </a:t>
            </a:r>
            <a:br>
              <a:rPr lang="en-GB" b="1" dirty="0"/>
            </a:br>
            <a:r>
              <a:rPr lang="en-GB" b="1" dirty="0"/>
              <a:t>Listen first</a:t>
            </a:r>
            <a:r>
              <a:rPr lang="en-GB" dirty="0"/>
              <a:t> — Help your young person feel heard. Ask open questions about what they enjoy, what they’re curious about, and what matters to them.</a:t>
            </a:r>
          </a:p>
          <a:p>
            <a:r>
              <a:rPr lang="en-GB" b="1" dirty="0"/>
              <a:t>Expose them to options</a:t>
            </a:r>
            <a:r>
              <a:rPr lang="en-GB" dirty="0"/>
              <a:t> — Talk about different jobs, paths, and people’s stories. Help them see that careers don’t have to be linear or traditional.</a:t>
            </a:r>
          </a:p>
          <a:p>
            <a:r>
              <a:rPr lang="en-GB" b="1" dirty="0"/>
              <a:t>Encourage small steps</a:t>
            </a:r>
            <a:r>
              <a:rPr lang="en-GB" dirty="0"/>
              <a:t> — Support them to try things out: volunteering, work experience, short courses, or just talking to someone in a job they like.</a:t>
            </a:r>
          </a:p>
          <a:p>
            <a:r>
              <a:rPr lang="en-GB" b="1" dirty="0"/>
              <a:t>Model lifelong learning</a:t>
            </a:r>
            <a:r>
              <a:rPr lang="en-GB" dirty="0"/>
              <a:t> — Share how </a:t>
            </a:r>
            <a:r>
              <a:rPr lang="en-GB" i="1" dirty="0"/>
              <a:t>you</a:t>
            </a:r>
            <a:r>
              <a:rPr lang="en-GB" dirty="0"/>
              <a:t> adapt, learn, or change in your own work or life — it helps them see that learning doesn’t stop at school.</a:t>
            </a:r>
          </a:p>
          <a:p>
            <a:r>
              <a:rPr lang="en-GB" b="1" dirty="0"/>
              <a:t>Be positive and realistic</a:t>
            </a:r>
            <a:r>
              <a:rPr lang="en-GB" dirty="0"/>
              <a:t> — Celebrate effort, not just results. Help them bounce back from setbacks and see different pathways forward.</a:t>
            </a:r>
          </a:p>
          <a:p>
            <a:r>
              <a:rPr lang="en-GB" b="1" dirty="0"/>
              <a:t>Back their interests</a:t>
            </a:r>
            <a:r>
              <a:rPr lang="en-GB" dirty="0"/>
              <a:t> — Whether it’s sport, coding, fixing things or creating art — these are clues to strengths they can build into future opportunities.</a:t>
            </a:r>
          </a:p>
          <a:p>
            <a:endParaRPr lang="en-AU" dirty="0"/>
          </a:p>
        </p:txBody>
      </p:sp>
      <p:sp>
        <p:nvSpPr>
          <p:cNvPr id="4" name="Slide Number Placeholder 3"/>
          <p:cNvSpPr>
            <a:spLocks noGrp="1"/>
          </p:cNvSpPr>
          <p:nvPr>
            <p:ph type="sldNum" sz="quarter" idx="10"/>
          </p:nvPr>
        </p:nvSpPr>
        <p:spPr/>
        <p:txBody>
          <a:bodyPr/>
          <a:lstStyle/>
          <a:p>
            <a:fld id="{C77512DC-24DF-428B-ADE2-FCBE653EE8AF}" type="slidenum">
              <a:rPr lang="en-AU" smtClean="0"/>
              <a:t>4</a:t>
            </a:fld>
            <a:endParaRPr lang="en-AU"/>
          </a:p>
        </p:txBody>
      </p:sp>
    </p:spTree>
    <p:extLst>
      <p:ext uri="{BB962C8B-B14F-4D97-AF65-F5344CB8AC3E}">
        <p14:creationId xmlns:p14="http://schemas.microsoft.com/office/powerpoint/2010/main" val="218683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AU" sz="1200" b="0" kern="1200" dirty="0">
                <a:solidFill>
                  <a:schemeClr val="tx1"/>
                </a:solidFill>
                <a:effectLst/>
                <a:latin typeface="+mn-lt"/>
                <a:ea typeface="+mn-ea"/>
                <a:cs typeface="+mn-cs"/>
              </a:rPr>
              <a:t>Discussion: What is career development? Who are career development allies for your young</a:t>
            </a:r>
            <a:r>
              <a:rPr lang="en-AU" sz="1200" b="0" kern="1200" baseline="0" dirty="0">
                <a:solidFill>
                  <a:schemeClr val="tx1"/>
                </a:solidFill>
                <a:effectLst/>
                <a:latin typeface="+mn-lt"/>
                <a:ea typeface="+mn-ea"/>
                <a:cs typeface="+mn-cs"/>
              </a:rPr>
              <a:t> person</a:t>
            </a:r>
            <a:r>
              <a:rPr lang="en-AU" sz="1200" b="0" kern="1200" dirty="0">
                <a:solidFill>
                  <a:schemeClr val="tx1"/>
                </a:solidFill>
                <a:effectLst/>
                <a:latin typeface="+mn-lt"/>
                <a:ea typeface="+mn-ea"/>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AU" sz="1200" b="0" kern="1200" dirty="0">
                <a:solidFill>
                  <a:schemeClr val="tx1"/>
                </a:solidFill>
                <a:effectLst/>
                <a:latin typeface="+mn-lt"/>
                <a:ea typeface="+mn-ea"/>
                <a:cs typeface="+mn-cs"/>
              </a:rPr>
              <a:t>Ask participants to write down</a:t>
            </a:r>
            <a:r>
              <a:rPr lang="en-AU" sz="1200" b="0" kern="1200" baseline="0" dirty="0">
                <a:solidFill>
                  <a:schemeClr val="tx1"/>
                </a:solidFill>
                <a:effectLst/>
                <a:latin typeface="+mn-lt"/>
                <a:ea typeface="+mn-ea"/>
                <a:cs typeface="+mn-cs"/>
              </a:rPr>
              <a:t> their answers to these questions and discuss with them.</a:t>
            </a:r>
            <a:endParaRPr lang="en-AU" sz="1200" b="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effectLst/>
              <a:latin typeface="+mn-lt"/>
              <a:ea typeface="+mn-ea"/>
              <a:cs typeface="+mn-cs"/>
            </a:endParaRPr>
          </a:p>
          <a:p>
            <a:r>
              <a:rPr lang="en-GB" altLang="en-US" b="1" dirty="0"/>
              <a:t>Career development </a:t>
            </a:r>
            <a:r>
              <a:rPr lang="en-GB" altLang="en-US" dirty="0"/>
              <a:t>is about helping your young person learn about themselves, explore options, make choices, and build the skills they need for work and life. It’s a journey that starts early and keeps going, and it includes school, jobs, interests, and life experiences.</a:t>
            </a:r>
            <a:br>
              <a:rPr lang="en-GB" altLang="en-US" dirty="0"/>
            </a:br>
            <a:endParaRPr lang="en-GB" altLang="en-US" dirty="0"/>
          </a:p>
          <a:p>
            <a:r>
              <a:rPr lang="en-GB" b="0" dirty="0"/>
              <a:t>Career development </a:t>
            </a:r>
            <a:r>
              <a:rPr lang="en-GB" dirty="0"/>
              <a:t>is </a:t>
            </a:r>
            <a:r>
              <a:rPr lang="en-GB" i="1" dirty="0"/>
              <a:t>“the lifelong process of managing learning, work, leisure and transitions in order to move toward a personally determined and evolving preferred future.” </a:t>
            </a:r>
            <a:r>
              <a:rPr lang="en-GB" dirty="0"/>
              <a:t> CICA, 2006</a:t>
            </a:r>
            <a:br>
              <a:rPr lang="en-GB" altLang="en-US" dirty="0"/>
            </a:br>
            <a:endParaRPr lang="en-GB" altLang="en-US" dirty="0"/>
          </a:p>
          <a:p>
            <a:r>
              <a:rPr lang="en-GB" altLang="en-US" b="1" dirty="0"/>
              <a:t>Career allies </a:t>
            </a:r>
            <a:r>
              <a:rPr lang="en-GB" altLang="en-US" dirty="0"/>
              <a:t>are the people who support an individual’s career development, including parents, carers, educators, mentors, employers, career practitioners, and community members who help young people make informed career and life decisions.</a:t>
            </a:r>
            <a:endParaRPr lang="en-AU" altLang="en-US"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A98C341E-8896-4069-96FE-7DF5DEF68F8A}" type="slidenum">
              <a:rPr lang="en-AU" altLang="en-US" smtClean="0">
                <a:latin typeface="Arial" panose="020B0604020202020204" pitchFamily="34" charset="0"/>
                <a:cs typeface="Arial" panose="020B0604020202020204" pitchFamily="34" charset="0"/>
              </a:rPr>
              <a:pPr fontAlgn="base">
                <a:spcBef>
                  <a:spcPct val="0"/>
                </a:spcBef>
                <a:spcAft>
                  <a:spcPct val="0"/>
                </a:spcAft>
              </a:pPr>
              <a:t>5</a:t>
            </a:fld>
            <a:endParaRPr lang="en-AU"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4852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C0F0B-F537-CF8E-44C9-DC354B8BC64B}"/>
            </a:ext>
          </a:extLst>
        </p:cNvPr>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F58CF793-08C1-6766-EF50-40756055F0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63BEF257-7B3A-C42F-2181-BF5910A546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b="1" kern="1200" dirty="0">
                <a:solidFill>
                  <a:schemeClr val="tx1"/>
                </a:solidFill>
                <a:effectLst/>
                <a:latin typeface="+mn-lt"/>
                <a:ea typeface="+mn-ea"/>
                <a:cs typeface="+mn-cs"/>
              </a:rPr>
              <a:t>As career development allies, parents can: </a:t>
            </a:r>
          </a:p>
          <a:p>
            <a:pPr lvl="0"/>
            <a:r>
              <a:rPr lang="en-AU" sz="1200" kern="1200" dirty="0">
                <a:solidFill>
                  <a:schemeClr val="tx1"/>
                </a:solidFill>
                <a:effectLst/>
                <a:latin typeface="+mn-lt"/>
                <a:ea typeface="+mn-ea"/>
                <a:cs typeface="+mn-cs"/>
              </a:rPr>
              <a:t>Help expose your</a:t>
            </a:r>
            <a:r>
              <a:rPr lang="en-AU" sz="1200" kern="1200" baseline="0" dirty="0">
                <a:solidFill>
                  <a:schemeClr val="tx1"/>
                </a:solidFill>
                <a:effectLst/>
                <a:latin typeface="+mn-lt"/>
                <a:ea typeface="+mn-ea"/>
                <a:cs typeface="+mn-cs"/>
              </a:rPr>
              <a:t> young person</a:t>
            </a:r>
            <a:r>
              <a:rPr lang="en-AU" sz="1200" kern="1200" dirty="0">
                <a:solidFill>
                  <a:schemeClr val="tx1"/>
                </a:solidFill>
                <a:effectLst/>
                <a:latin typeface="+mn-lt"/>
                <a:ea typeface="+mn-ea"/>
                <a:cs typeface="+mn-cs"/>
              </a:rPr>
              <a:t> to a wide variety of employment opportunities.</a:t>
            </a:r>
          </a:p>
          <a:p>
            <a:pPr lvl="0"/>
            <a:r>
              <a:rPr lang="en-AU" sz="1200" kern="1200" dirty="0">
                <a:solidFill>
                  <a:schemeClr val="tx1"/>
                </a:solidFill>
                <a:effectLst/>
                <a:latin typeface="+mn-lt"/>
                <a:ea typeface="+mn-ea"/>
                <a:cs typeface="+mn-cs"/>
              </a:rPr>
              <a:t>Examples: Invite your child to visit your workplace or talk to friends and family about their jobs.</a:t>
            </a:r>
          </a:p>
          <a:p>
            <a:pPr lvl="0"/>
            <a:r>
              <a:rPr lang="en-AU" sz="1200" kern="1200" dirty="0">
                <a:solidFill>
                  <a:schemeClr val="tx1"/>
                </a:solidFill>
                <a:effectLst/>
                <a:latin typeface="+mn-lt"/>
                <a:ea typeface="+mn-ea"/>
                <a:cs typeface="+mn-cs"/>
              </a:rPr>
              <a:t>Watch videos together that show different types of work like trades, technology, creative jobs, hospitality and talk about what might interest them.</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Help your</a:t>
            </a:r>
            <a:r>
              <a:rPr lang="en-AU" sz="1200" kern="1200" baseline="0" dirty="0">
                <a:solidFill>
                  <a:schemeClr val="tx1"/>
                </a:solidFill>
                <a:effectLst/>
                <a:latin typeface="+mn-lt"/>
                <a:ea typeface="+mn-ea"/>
                <a:cs typeface="+mn-cs"/>
              </a:rPr>
              <a:t> young person</a:t>
            </a:r>
            <a:r>
              <a:rPr lang="en-AU" sz="1200" kern="1200" dirty="0">
                <a:solidFill>
                  <a:schemeClr val="tx1"/>
                </a:solidFill>
                <a:effectLst/>
                <a:latin typeface="+mn-lt"/>
                <a:ea typeface="+mn-ea"/>
                <a:cs typeface="+mn-cs"/>
              </a:rPr>
              <a:t> identify their skills, interests, goals and values.</a:t>
            </a:r>
          </a:p>
          <a:p>
            <a:pPr lvl="0"/>
            <a:r>
              <a:rPr lang="en-AU" sz="1200" kern="1200" dirty="0">
                <a:solidFill>
                  <a:schemeClr val="tx1"/>
                </a:solidFill>
                <a:effectLst/>
                <a:latin typeface="+mn-lt"/>
                <a:ea typeface="+mn-ea"/>
                <a:cs typeface="+mn-cs"/>
              </a:rPr>
              <a:t>Examples: </a:t>
            </a:r>
            <a:r>
              <a:rPr lang="en-GB" dirty="0"/>
              <a:t>Have regular chats about what they enjoy, what they’re good at, and what matters to them. </a:t>
            </a:r>
            <a:br>
              <a:rPr lang="en-GB" dirty="0"/>
            </a:br>
            <a:r>
              <a:rPr lang="en-GB" dirty="0"/>
              <a:t>Try fun interest quizzes together or help them create a strengths list they can use in job interviews or goal setting.</a:t>
            </a:r>
            <a:endParaRPr lang="en-AU" sz="12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Identify further education opportunities to develop skills and achieve their work goals.</a:t>
            </a:r>
          </a:p>
          <a:p>
            <a:pPr lvl="0"/>
            <a:r>
              <a:rPr lang="en-GB" dirty="0"/>
              <a:t>Help them explore local TAFEs, short courses, or online learning options. </a:t>
            </a:r>
            <a:br>
              <a:rPr lang="en-GB" dirty="0"/>
            </a:br>
            <a:r>
              <a:rPr lang="en-GB" dirty="0"/>
              <a:t>Visit open days or sit in on an information session to learn about supported programs for young people with disability.</a:t>
            </a:r>
            <a:endParaRPr lang="en-AU" sz="12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Identify work opportunities or job trials in their local area / with family contacts.</a:t>
            </a:r>
          </a:p>
          <a:p>
            <a:pPr lvl="0"/>
            <a:r>
              <a:rPr lang="en-GB" sz="1200" kern="1200" dirty="0">
                <a:solidFill>
                  <a:schemeClr val="tx1"/>
                </a:solidFill>
                <a:effectLst/>
                <a:latin typeface="+mn-lt"/>
                <a:ea typeface="+mn-ea"/>
                <a:cs typeface="+mn-cs"/>
              </a:rPr>
              <a:t>Connect with an NDIS-funded employment support provider. These supports can help your young person with job preparation, workplace skills, building independence, and accessing wage subsidies or workplace modifications through programs like Disability Employment Services (DES) or new NDIS pathways to employment.</a:t>
            </a: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Navigate a range of disability incentives to assist your young person with job searching and employment opportunities.</a:t>
            </a:r>
          </a:p>
          <a:p>
            <a:endParaRPr lang="en-AU" altLang="en-US" dirty="0"/>
          </a:p>
        </p:txBody>
      </p:sp>
      <p:sp>
        <p:nvSpPr>
          <p:cNvPr id="22532" name="Slide Number Placeholder 3">
            <a:extLst>
              <a:ext uri="{FF2B5EF4-FFF2-40B4-BE49-F238E27FC236}">
                <a16:creationId xmlns:a16="http://schemas.microsoft.com/office/drawing/2014/main" id="{1A5FB9B9-FBE5-3CDA-D811-30F042A48B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A98C341E-8896-4069-96FE-7DF5DEF68F8A}" type="slidenum">
              <a:rPr lang="en-AU" altLang="en-US" smtClean="0">
                <a:latin typeface="Arial" panose="020B0604020202020204" pitchFamily="34" charset="0"/>
                <a:cs typeface="Arial" panose="020B0604020202020204" pitchFamily="34" charset="0"/>
              </a:rPr>
              <a:pPr fontAlgn="base">
                <a:spcBef>
                  <a:spcPct val="0"/>
                </a:spcBef>
                <a:spcAft>
                  <a:spcPct val="0"/>
                </a:spcAft>
              </a:pPr>
              <a:t>6</a:t>
            </a:fld>
            <a:endParaRPr lang="en-AU"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992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b="1" kern="1200" dirty="0">
                <a:solidFill>
                  <a:schemeClr val="tx1"/>
                </a:solidFill>
                <a:effectLst/>
                <a:latin typeface="+mn-lt"/>
                <a:ea typeface="+mn-ea"/>
                <a:cs typeface="+mn-cs"/>
              </a:rPr>
              <a:t>Defining work, career, work ready and employability</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Work:</a:t>
            </a:r>
            <a:r>
              <a:rPr lang="en-AU" sz="1200" kern="1200" dirty="0">
                <a:solidFill>
                  <a:schemeClr val="tx1"/>
                </a:solidFill>
                <a:effectLst/>
                <a:latin typeface="+mn-lt"/>
                <a:ea typeface="+mn-ea"/>
                <a:cs typeface="+mn-cs"/>
              </a:rPr>
              <a:t> A broad term to include a range of activities that can lead to personal fulfilment including employment, volunteer work and unpaid family activities such as child care.  </a:t>
            </a:r>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Career:</a:t>
            </a:r>
            <a:r>
              <a:rPr lang="en-AU" sz="1200" kern="1200" dirty="0">
                <a:solidFill>
                  <a:schemeClr val="tx1"/>
                </a:solidFill>
                <a:effectLst/>
                <a:latin typeface="+mn-lt"/>
                <a:ea typeface="+mn-ea"/>
                <a:cs typeface="+mn-cs"/>
              </a:rPr>
              <a:t> The collection of work opportunities throughout the life span. Research indicates that Australians change employers 17 times across five different careers during their working life.</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Work ready: </a:t>
            </a:r>
            <a:r>
              <a:rPr lang="en-AU" sz="1200" kern="1200" dirty="0">
                <a:solidFill>
                  <a:schemeClr val="tx1"/>
                </a:solidFill>
                <a:effectLst/>
                <a:latin typeface="+mn-lt"/>
                <a:ea typeface="+mn-ea"/>
                <a:cs typeface="+mn-cs"/>
              </a:rPr>
              <a:t>The values, behaviours and technical skills or training relevant to the workforce. </a:t>
            </a:r>
          </a:p>
          <a:p>
            <a:r>
              <a:rPr lang="en-AU" sz="1200" kern="1200" dirty="0">
                <a:solidFill>
                  <a:schemeClr val="tx1"/>
                </a:solidFill>
                <a:effectLst/>
                <a:latin typeface="+mn-lt"/>
                <a:ea typeface="+mn-ea"/>
                <a:cs typeface="+mn-cs"/>
              </a:rPr>
              <a:t>Clip: Business Council of Australia: Being work ready: (3 minutes) </a:t>
            </a:r>
            <a:r>
              <a:rPr lang="en-AU" sz="1200" u="sng" kern="1200" dirty="0">
                <a:solidFill>
                  <a:schemeClr val="tx1"/>
                </a:solidFill>
                <a:effectLst/>
                <a:latin typeface="+mn-lt"/>
                <a:ea typeface="+mn-ea"/>
                <a:cs typeface="+mn-cs"/>
                <a:hlinkClick r:id="rId3"/>
              </a:rPr>
              <a:t>www.youtube.com/watch?v=cMEvtv4sgHQ</a:t>
            </a:r>
            <a:br>
              <a:rPr lang="en-AU" sz="1200" u="sng"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b="1" u="none" kern="1200" dirty="0">
                <a:solidFill>
                  <a:schemeClr val="tx1"/>
                </a:solidFill>
                <a:effectLst/>
                <a:latin typeface="+mn-lt"/>
                <a:ea typeface="+mn-ea"/>
                <a:cs typeface="+mn-cs"/>
              </a:rPr>
              <a:t>Employability: </a:t>
            </a:r>
            <a:r>
              <a:rPr lang="en-AU" sz="1200" kern="1200" dirty="0">
                <a:solidFill>
                  <a:schemeClr val="tx1"/>
                </a:solidFill>
                <a:effectLst/>
                <a:latin typeface="+mn-lt"/>
                <a:ea typeface="+mn-ea"/>
                <a:cs typeface="+mn-cs"/>
              </a:rPr>
              <a:t>The transferable skills required for any job such as communication and problem-solving skills. </a:t>
            </a:r>
          </a:p>
          <a:p>
            <a:endParaRPr lang="en-AU" altLang="en-US" dirty="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B498E6D8-3172-4B75-A4AD-CADB0FA86AC4}" type="slidenum">
              <a:rPr lang="en-AU" altLang="en-US" smtClean="0">
                <a:latin typeface="Calibri" panose="020F0502020204030204" pitchFamily="34" charset="0"/>
              </a:rPr>
              <a:pPr fontAlgn="base">
                <a:spcBef>
                  <a:spcPct val="0"/>
                </a:spcBef>
                <a:spcAft>
                  <a:spcPct val="0"/>
                </a:spcAft>
              </a:pPr>
              <a:t>7</a:t>
            </a:fld>
            <a:endParaRPr lang="en-AU"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b="1" u="none" kern="1200" dirty="0">
                <a:solidFill>
                  <a:schemeClr val="tx1"/>
                </a:solidFill>
                <a:effectLst/>
                <a:latin typeface="+mn-lt"/>
                <a:ea typeface="+mn-ea"/>
                <a:cs typeface="+mn-cs"/>
              </a:rPr>
              <a:t>Work ready: </a:t>
            </a:r>
            <a:r>
              <a:rPr lang="en-AU" sz="1200" u="none" kern="1200" dirty="0">
                <a:solidFill>
                  <a:schemeClr val="tx1"/>
                </a:solidFill>
                <a:effectLst/>
                <a:latin typeface="+mn-lt"/>
                <a:ea typeface="+mn-ea"/>
                <a:cs typeface="+mn-cs"/>
              </a:rPr>
              <a:t>The values, behaviours and technical skills or training relevant to the workforce. </a:t>
            </a:r>
          </a:p>
          <a:p>
            <a:endParaRPr lang="en-AU" sz="1200" u="none" kern="1200" dirty="0">
              <a:solidFill>
                <a:schemeClr val="tx1"/>
              </a:solidFill>
              <a:effectLst/>
              <a:latin typeface="+mn-lt"/>
              <a:ea typeface="+mn-ea"/>
              <a:cs typeface="+mn-cs"/>
            </a:endParaRPr>
          </a:p>
          <a:p>
            <a:r>
              <a:rPr lang="en-AU" sz="1200" b="1" u="none" kern="1200" dirty="0">
                <a:solidFill>
                  <a:schemeClr val="tx1"/>
                </a:solidFill>
                <a:effectLst/>
                <a:latin typeface="+mn-lt"/>
                <a:ea typeface="+mn-ea"/>
                <a:cs typeface="+mn-cs"/>
              </a:rPr>
              <a:t>Questions: </a:t>
            </a:r>
            <a:r>
              <a:rPr lang="en-US" sz="1200" u="none" kern="1200" dirty="0">
                <a:solidFill>
                  <a:schemeClr val="tx1"/>
                </a:solidFill>
                <a:effectLst/>
                <a:latin typeface="+mn-lt"/>
                <a:ea typeface="+mn-ea"/>
                <a:cs typeface="+mn-cs"/>
              </a:rPr>
              <a:t>Does your young person have the work ready skills mentioned in the clip?</a:t>
            </a:r>
            <a:endParaRPr lang="en-AU" sz="1200" u="none" kern="1200" dirty="0">
              <a:solidFill>
                <a:schemeClr val="tx1"/>
              </a:solidFill>
              <a:effectLst/>
              <a:latin typeface="+mn-lt"/>
              <a:ea typeface="+mn-ea"/>
              <a:cs typeface="+mn-cs"/>
            </a:endParaRPr>
          </a:p>
          <a:p>
            <a:pPr lvl="0"/>
            <a:r>
              <a:rPr lang="en-US" sz="1200" u="none" kern="1200" dirty="0">
                <a:solidFill>
                  <a:schemeClr val="tx1"/>
                </a:solidFill>
                <a:effectLst/>
                <a:latin typeface="+mn-lt"/>
                <a:ea typeface="+mn-ea"/>
                <a:cs typeface="+mn-cs"/>
              </a:rPr>
              <a:t>Are there more work ready skills they need to develop? Document these so you </a:t>
            </a:r>
            <a:r>
              <a:rPr lang="en-US" sz="1200" u="none" kern="1200" baseline="0" dirty="0">
                <a:solidFill>
                  <a:schemeClr val="tx1"/>
                </a:solidFill>
                <a:effectLst/>
                <a:latin typeface="+mn-lt"/>
                <a:ea typeface="+mn-ea"/>
                <a:cs typeface="+mn-cs"/>
              </a:rPr>
              <a:t>can discuss with your young person.</a:t>
            </a:r>
            <a:r>
              <a:rPr lang="en-US" sz="1200" u="none" kern="1200" dirty="0">
                <a:solidFill>
                  <a:schemeClr val="tx1"/>
                </a:solidFill>
                <a:effectLst/>
                <a:latin typeface="+mn-lt"/>
                <a:ea typeface="+mn-ea"/>
                <a:cs typeface="+mn-cs"/>
              </a:rPr>
              <a:t>  </a:t>
            </a:r>
            <a:endParaRPr lang="en-AU" sz="1200" u="none" kern="1200" dirty="0">
              <a:solidFill>
                <a:schemeClr val="tx1"/>
              </a:solidFill>
              <a:effectLst/>
              <a:latin typeface="+mn-lt"/>
              <a:ea typeface="+mn-ea"/>
              <a:cs typeface="+mn-cs"/>
            </a:endParaRPr>
          </a:p>
          <a:p>
            <a:endParaRPr lang="en-US" altLang="en-US" u="none" dirty="0"/>
          </a:p>
          <a:p>
            <a:r>
              <a:rPr lang="en-AU" sz="1200" b="1" kern="1200" dirty="0">
                <a:solidFill>
                  <a:schemeClr val="tx1"/>
                </a:solidFill>
                <a:effectLst/>
                <a:latin typeface="+mn-lt"/>
                <a:ea typeface="+mn-ea"/>
                <a:cs typeface="+mn-cs"/>
              </a:rPr>
              <a:t>Employability: </a:t>
            </a:r>
            <a:r>
              <a:rPr lang="en-AU" sz="1200" kern="1200" dirty="0">
                <a:solidFill>
                  <a:schemeClr val="tx1"/>
                </a:solidFill>
                <a:effectLst/>
                <a:latin typeface="+mn-lt"/>
                <a:ea typeface="+mn-ea"/>
                <a:cs typeface="+mn-cs"/>
              </a:rPr>
              <a:t>Employability</a:t>
            </a:r>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skills</a:t>
            </a:r>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are the transferable skills required for any job such as communication and problem-solving skills. </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Questions: </a:t>
            </a:r>
            <a:r>
              <a:rPr lang="en-US" sz="1200" kern="1200" dirty="0">
                <a:solidFill>
                  <a:schemeClr val="tx1"/>
                </a:solidFill>
                <a:effectLst/>
                <a:latin typeface="+mn-lt"/>
                <a:ea typeface="+mn-ea"/>
                <a:cs typeface="+mn-cs"/>
              </a:rPr>
              <a:t>Are there more employability skills your young person needs to develop? </a:t>
            </a:r>
          </a:p>
          <a:p>
            <a:pPr lvl="0"/>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kern="1200" baseline="30000" dirty="0" err="1">
                <a:solidFill>
                  <a:schemeClr val="tx1"/>
                </a:solidFill>
                <a:effectLst/>
                <a:latin typeface="+mn-lt"/>
                <a:ea typeface="+mn-ea"/>
                <a:cs typeface="+mn-cs"/>
              </a:rPr>
              <a:t>McCrindle</a:t>
            </a:r>
            <a:r>
              <a:rPr lang="en-US" sz="1400" kern="1200" baseline="30000" dirty="0">
                <a:solidFill>
                  <a:schemeClr val="tx1"/>
                </a:solidFill>
                <a:effectLst/>
                <a:latin typeface="+mn-lt"/>
                <a:ea typeface="+mn-ea"/>
                <a:cs typeface="+mn-cs"/>
              </a:rPr>
              <a:t> Research (2014) ‘Job mobility in Australia” using HILDA data. Available at: </a:t>
            </a:r>
            <a:r>
              <a:rPr lang="en-AU" sz="1400" dirty="0">
                <a:hlinkClick r:id="rId3"/>
              </a:rPr>
              <a:t>www.mccrindle.com.au/article/job-mobility-in-australia/</a:t>
            </a:r>
            <a:r>
              <a:rPr lang="en-AU" sz="1400"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tLang="en-US" sz="1400" u="none" dirty="0"/>
              <a:t>Check out the link to the Being work ready guide developed by the Business Council of Australia</a:t>
            </a:r>
            <a:br>
              <a:rPr lang="en-AU" altLang="en-US" sz="1400" u="none" dirty="0"/>
            </a:br>
            <a:r>
              <a:rPr lang="en-AU" sz="1400" dirty="0">
                <a:hlinkClick r:id="rId4"/>
              </a:rPr>
              <a:t>www.bca.com.au/being_work_ready_a_guide_to_what_employers_want</a:t>
            </a:r>
            <a:endParaRPr lang="en-AU" sz="1400" dirty="0"/>
          </a:p>
          <a:p>
            <a:pPr>
              <a:buNone/>
            </a:pPr>
            <a:br>
              <a:rPr lang="en-AU" altLang="en-US" sz="1400" u="none" dirty="0"/>
            </a:br>
            <a:r>
              <a:rPr lang="en-AU" altLang="en-US" sz="1400" u="none" dirty="0"/>
              <a:t>Here are some examples</a:t>
            </a:r>
            <a:br>
              <a:rPr lang="en-AU" altLang="en-US" sz="1400" u="none" dirty="0"/>
            </a:br>
            <a:r>
              <a:rPr lang="en-AU" altLang="en-US" sz="1200" b="1" u="none" dirty="0"/>
              <a:t>V</a:t>
            </a:r>
            <a:r>
              <a:rPr lang="en-GB" sz="1200" b="1" dirty="0" err="1"/>
              <a:t>alues</a:t>
            </a:r>
            <a:endParaRPr lang="en-GB" sz="1200" b="1" dirty="0"/>
          </a:p>
          <a:p>
            <a:pPr>
              <a:buNone/>
            </a:pPr>
            <a:r>
              <a:rPr lang="en-GB" sz="1200" dirty="0"/>
              <a:t>Employers value young people who:</a:t>
            </a:r>
          </a:p>
          <a:p>
            <a:pPr>
              <a:buFont typeface="Arial" panose="020B0604020202020204" pitchFamily="34" charset="0"/>
              <a:buNone/>
            </a:pPr>
            <a:r>
              <a:rPr lang="en-GB" sz="1200" b="1" dirty="0"/>
              <a:t>Take responsibility</a:t>
            </a:r>
            <a:r>
              <a:rPr lang="en-GB" sz="1200" dirty="0"/>
              <a:t> (e.g. following through on chores or commitments)</a:t>
            </a:r>
          </a:p>
          <a:p>
            <a:pPr>
              <a:buFont typeface="Arial" panose="020B0604020202020204" pitchFamily="34" charset="0"/>
              <a:buNone/>
            </a:pPr>
            <a:r>
              <a:rPr lang="en-GB" sz="1200" b="1" dirty="0"/>
              <a:t>Keep learning</a:t>
            </a:r>
            <a:r>
              <a:rPr lang="en-GB" sz="1200" dirty="0"/>
              <a:t> (e.g. trying new things or improving at something)</a:t>
            </a:r>
          </a:p>
          <a:p>
            <a:pPr>
              <a:buFont typeface="Arial" panose="020B0604020202020204" pitchFamily="34" charset="0"/>
              <a:buNone/>
            </a:pPr>
            <a:r>
              <a:rPr lang="en-GB" sz="1200" b="1" dirty="0"/>
              <a:t>Act honestly and fairly</a:t>
            </a:r>
            <a:r>
              <a:rPr lang="en-GB" sz="1200" dirty="0"/>
              <a:t> (e.g. owning up to mistakes)</a:t>
            </a:r>
          </a:p>
          <a:p>
            <a:pPr>
              <a:buNone/>
            </a:pPr>
            <a:r>
              <a:rPr lang="en-GB" sz="1200" b="1" dirty="0"/>
              <a:t>At home:</a:t>
            </a:r>
            <a:r>
              <a:rPr lang="en-GB" sz="1200" dirty="0"/>
              <a:t> Encourage them to finish tasks they start, talk about what they’ve learned from a situation, or reflect on how they treated others.</a:t>
            </a:r>
          </a:p>
          <a:p>
            <a:pPr>
              <a:buNone/>
            </a:pPr>
            <a:br>
              <a:rPr lang="en-GB" sz="1200" b="1" dirty="0"/>
            </a:br>
            <a:r>
              <a:rPr lang="en-GB" sz="1200" b="1" dirty="0"/>
              <a:t>Behaviours</a:t>
            </a:r>
          </a:p>
          <a:p>
            <a:pPr>
              <a:buNone/>
            </a:pPr>
            <a:r>
              <a:rPr lang="en-GB" sz="1200" dirty="0"/>
              <a:t>Employers notice behaviours like:</a:t>
            </a:r>
          </a:p>
          <a:p>
            <a:pPr>
              <a:buFont typeface="Arial" panose="020B0604020202020204" pitchFamily="34" charset="0"/>
              <a:buNone/>
            </a:pPr>
            <a:r>
              <a:rPr lang="en-GB" sz="1200" b="1" dirty="0"/>
              <a:t>Being flexible and open to change</a:t>
            </a:r>
            <a:r>
              <a:rPr lang="en-GB" sz="1200" dirty="0"/>
              <a:t> (e.g. handling last-minute changes calmly)</a:t>
            </a:r>
          </a:p>
          <a:p>
            <a:pPr>
              <a:buFont typeface="Arial" panose="020B0604020202020204" pitchFamily="34" charset="0"/>
              <a:buNone/>
            </a:pPr>
            <a:r>
              <a:rPr lang="en-GB" sz="1200" b="1" dirty="0"/>
              <a:t>Working well with others</a:t>
            </a:r>
            <a:r>
              <a:rPr lang="en-GB" sz="1200" dirty="0"/>
              <a:t> (e.g. sharing jobs at home or in group activities)</a:t>
            </a:r>
          </a:p>
          <a:p>
            <a:pPr>
              <a:buFont typeface="Arial" panose="020B0604020202020204" pitchFamily="34" charset="0"/>
              <a:buNone/>
            </a:pPr>
            <a:r>
              <a:rPr lang="en-GB" sz="1200" b="1" dirty="0"/>
              <a:t>Staying positive after setbacks</a:t>
            </a:r>
            <a:r>
              <a:rPr lang="en-GB" sz="1200" dirty="0"/>
              <a:t> (e.g. bouncing back after disappointment)</a:t>
            </a:r>
          </a:p>
          <a:p>
            <a:pPr>
              <a:buNone/>
            </a:pPr>
            <a:r>
              <a:rPr lang="en-GB" sz="1200" b="1" dirty="0"/>
              <a:t>At home:</a:t>
            </a:r>
            <a:r>
              <a:rPr lang="en-GB" sz="1200" dirty="0"/>
              <a:t> Talk through challenges together and encourage teamwork during family or community activities.</a:t>
            </a:r>
          </a:p>
          <a:p>
            <a:pPr>
              <a:buNone/>
            </a:pPr>
            <a:br>
              <a:rPr lang="en-GB" sz="1200" b="1" dirty="0"/>
            </a:br>
            <a:r>
              <a:rPr lang="en-GB" sz="1200" b="1" dirty="0"/>
              <a:t>Skills</a:t>
            </a:r>
          </a:p>
          <a:p>
            <a:pPr>
              <a:buNone/>
            </a:pPr>
            <a:r>
              <a:rPr lang="en-GB" sz="1200" dirty="0"/>
              <a:t>Employers need skills such as:</a:t>
            </a:r>
          </a:p>
          <a:p>
            <a:pPr>
              <a:buFont typeface="Arial" panose="020B0604020202020204" pitchFamily="34" charset="0"/>
              <a:buNone/>
            </a:pPr>
            <a:r>
              <a:rPr lang="en-GB" sz="1200" b="1" dirty="0"/>
              <a:t>Communication</a:t>
            </a:r>
            <a:r>
              <a:rPr lang="en-GB" sz="1200" dirty="0"/>
              <a:t> (e.g. clearly asking for help or giving information)</a:t>
            </a:r>
          </a:p>
          <a:p>
            <a:pPr>
              <a:buFont typeface="Arial" panose="020B0604020202020204" pitchFamily="34" charset="0"/>
              <a:buNone/>
            </a:pPr>
            <a:r>
              <a:rPr lang="en-GB" sz="1200" b="1" dirty="0"/>
              <a:t>Digital skills</a:t>
            </a:r>
            <a:r>
              <a:rPr lang="en-GB" sz="1200" dirty="0"/>
              <a:t> (e.g. using email, apps, or online forms)</a:t>
            </a:r>
          </a:p>
          <a:p>
            <a:pPr>
              <a:buFont typeface="Arial" panose="020B0604020202020204" pitchFamily="34" charset="0"/>
              <a:buNone/>
            </a:pPr>
            <a:r>
              <a:rPr lang="en-GB" sz="1200" b="1" dirty="0"/>
              <a:t>Problem-solving</a:t>
            </a:r>
            <a:r>
              <a:rPr lang="en-GB" sz="1200" dirty="0"/>
              <a:t> (e.g. finding a way to fix something when it goes wrong)</a:t>
            </a:r>
          </a:p>
          <a:p>
            <a:pPr>
              <a:buNone/>
            </a:pPr>
            <a:r>
              <a:rPr lang="en-GB" sz="1200" b="1" dirty="0"/>
              <a:t>At home:</a:t>
            </a:r>
            <a:r>
              <a:rPr lang="en-GB" sz="1200" dirty="0"/>
              <a:t> Get them involved in real-life situations, like budgeting for a meal, writing a to-do list, or fixing a small problem.</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AU" altLang="en-US" sz="1400" u="none" dirty="0"/>
            </a:br>
            <a:endParaRPr lang="en-AU" altLang="en-US" sz="1400" u="none" dirty="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C5A55AF0-674A-43EB-B796-16C782C10D59}" type="slidenum">
              <a:rPr lang="en-AU" altLang="en-US" smtClean="0">
                <a:latin typeface="Calibri" panose="020F0502020204030204" pitchFamily="34" charset="0"/>
              </a:rPr>
              <a:pPr fontAlgn="base">
                <a:spcBef>
                  <a:spcPct val="0"/>
                </a:spcBef>
                <a:spcAft>
                  <a:spcPct val="0"/>
                </a:spcAft>
              </a:pPr>
              <a:t>8</a:t>
            </a:fld>
            <a:endParaRPr lang="en-AU"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b="1" kern="1200" dirty="0">
                <a:solidFill>
                  <a:schemeClr val="tx1"/>
                </a:solidFill>
                <a:effectLst/>
                <a:latin typeface="+mn-lt"/>
                <a:ea typeface="+mn-ea"/>
                <a:cs typeface="+mn-cs"/>
              </a:rPr>
              <a:t>Activity: Documenting skills, interests, goals and values</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Skills</a:t>
            </a:r>
            <a:r>
              <a:rPr lang="en-AU" sz="1200" kern="1200" dirty="0">
                <a:solidFill>
                  <a:schemeClr val="tx1"/>
                </a:solidFill>
                <a:effectLst/>
                <a:latin typeface="+mn-lt"/>
                <a:ea typeface="+mn-ea"/>
                <a:cs typeface="+mn-cs"/>
              </a:rPr>
              <a:t> (what they are good at)</a:t>
            </a:r>
          </a:p>
          <a:p>
            <a:r>
              <a:rPr lang="en-AU" sz="1200" b="1" kern="1200" dirty="0">
                <a:solidFill>
                  <a:schemeClr val="tx1"/>
                </a:solidFill>
                <a:effectLst/>
                <a:latin typeface="+mn-lt"/>
                <a:ea typeface="+mn-ea"/>
                <a:cs typeface="+mn-cs"/>
              </a:rPr>
              <a:t>Interests</a:t>
            </a:r>
            <a:r>
              <a:rPr lang="en-AU" sz="1200" kern="1200" dirty="0">
                <a:solidFill>
                  <a:schemeClr val="tx1"/>
                </a:solidFill>
                <a:effectLst/>
                <a:latin typeface="+mn-lt"/>
                <a:ea typeface="+mn-ea"/>
                <a:cs typeface="+mn-cs"/>
              </a:rPr>
              <a:t> (what do they enjoy doing) </a:t>
            </a:r>
          </a:p>
          <a:p>
            <a:r>
              <a:rPr lang="en-AU" sz="1200" b="1" kern="1200" dirty="0">
                <a:solidFill>
                  <a:schemeClr val="tx1"/>
                </a:solidFill>
                <a:effectLst/>
                <a:latin typeface="+mn-lt"/>
                <a:ea typeface="+mn-ea"/>
                <a:cs typeface="+mn-cs"/>
              </a:rPr>
              <a:t>Goals</a:t>
            </a:r>
            <a:r>
              <a:rPr lang="en-AU" sz="1200" kern="1200" dirty="0">
                <a:solidFill>
                  <a:schemeClr val="tx1"/>
                </a:solidFill>
                <a:effectLst/>
                <a:latin typeface="+mn-lt"/>
                <a:ea typeface="+mn-ea"/>
                <a:cs typeface="+mn-cs"/>
              </a:rPr>
              <a:t> (what they want to achieve)</a:t>
            </a:r>
          </a:p>
          <a:p>
            <a:r>
              <a:rPr lang="en-AU" sz="1200" b="1" kern="1200" dirty="0">
                <a:solidFill>
                  <a:schemeClr val="tx1"/>
                </a:solidFill>
                <a:effectLst/>
                <a:latin typeface="+mn-lt"/>
                <a:ea typeface="+mn-ea"/>
                <a:cs typeface="+mn-cs"/>
              </a:rPr>
              <a:t>Values</a:t>
            </a:r>
            <a:r>
              <a:rPr lang="en-AU" sz="1200" kern="1200" dirty="0">
                <a:solidFill>
                  <a:schemeClr val="tx1"/>
                </a:solidFill>
                <a:effectLst/>
                <a:latin typeface="+mn-lt"/>
                <a:ea typeface="+mn-ea"/>
                <a:cs typeface="+mn-cs"/>
              </a:rPr>
              <a:t> (what is important: </a:t>
            </a:r>
            <a:r>
              <a:rPr lang="en-AU" sz="1200" kern="1200" dirty="0" err="1">
                <a:solidFill>
                  <a:schemeClr val="tx1"/>
                </a:solidFill>
                <a:effectLst/>
                <a:latin typeface="+mn-lt"/>
                <a:ea typeface="+mn-ea"/>
                <a:cs typeface="+mn-cs"/>
              </a:rPr>
              <a:t>eg</a:t>
            </a:r>
            <a:r>
              <a:rPr lang="en-AU" sz="1200" kern="1200" dirty="0">
                <a:solidFill>
                  <a:schemeClr val="tx1"/>
                </a:solidFill>
                <a:effectLst/>
                <a:latin typeface="+mn-lt"/>
                <a:ea typeface="+mn-ea"/>
                <a:cs typeface="+mn-cs"/>
              </a:rPr>
              <a:t>, honesty, reliability, acceptance)</a:t>
            </a:r>
          </a:p>
          <a:p>
            <a:endParaRPr lang="en-AU" sz="1200" b="1" kern="1200" dirty="0">
              <a:solidFill>
                <a:schemeClr val="tx1"/>
              </a:solidFill>
              <a:effectLst/>
              <a:latin typeface="+mn-lt"/>
              <a:ea typeface="+mn-ea"/>
              <a:cs typeface="+mn-cs"/>
            </a:endParaRP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Activity: Documenting skills, interests, goals and values </a:t>
            </a:r>
            <a:r>
              <a:rPr lang="en-AU" sz="1200" kern="1200" dirty="0">
                <a:solidFill>
                  <a:schemeClr val="tx1"/>
                </a:solidFill>
                <a:effectLst/>
                <a:latin typeface="+mn-lt"/>
                <a:ea typeface="+mn-ea"/>
                <a:cs typeface="+mn-cs"/>
              </a:rPr>
              <a:t>(20 minutes) </a:t>
            </a:r>
          </a:p>
          <a:p>
            <a:r>
              <a:rPr lang="en-AU" sz="1200" kern="1200" dirty="0">
                <a:solidFill>
                  <a:schemeClr val="tx1"/>
                </a:solidFill>
                <a:effectLst/>
                <a:latin typeface="+mn-lt"/>
                <a:ea typeface="+mn-ea"/>
                <a:cs typeface="+mn-cs"/>
              </a:rPr>
              <a:t>To help your young person gain greater clarity about their place in the world of work, it is important that they</a:t>
            </a:r>
            <a:r>
              <a:rPr lang="en-AU" sz="1200" kern="1200" baseline="0" dirty="0">
                <a:solidFill>
                  <a:schemeClr val="tx1"/>
                </a:solidFill>
                <a:effectLst/>
                <a:latin typeface="+mn-lt"/>
                <a:ea typeface="+mn-ea"/>
                <a:cs typeface="+mn-cs"/>
              </a:rPr>
              <a:t> have</a:t>
            </a:r>
            <a:r>
              <a:rPr lang="en-AU" sz="1200" kern="1200" dirty="0">
                <a:solidFill>
                  <a:schemeClr val="tx1"/>
                </a:solidFill>
                <a:effectLst/>
                <a:latin typeface="+mn-lt"/>
                <a:ea typeface="+mn-ea"/>
                <a:cs typeface="+mn-cs"/>
              </a:rPr>
              <a:t> a clear idea of their skills, interests, goals and values. This activity will enable them to identify and document as many relevant factors as possible to help direct a clear pathway for them into further training and / or employment.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Parents and carers record as many</a:t>
            </a:r>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characteristics</a:t>
            </a:r>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as they can about their young person,</a:t>
            </a:r>
            <a:r>
              <a:rPr lang="en-AU" sz="1200" kern="1200"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under the following headings:</a:t>
            </a:r>
          </a:p>
          <a:p>
            <a:r>
              <a:rPr lang="en-AU" sz="1200" b="1" kern="1200" dirty="0">
                <a:solidFill>
                  <a:schemeClr val="tx1"/>
                </a:solidFill>
                <a:effectLst/>
                <a:latin typeface="+mn-lt"/>
                <a:ea typeface="+mn-ea"/>
                <a:cs typeface="+mn-cs"/>
              </a:rPr>
              <a:t>Skills</a:t>
            </a:r>
            <a:r>
              <a:rPr lang="en-AU" sz="1200" kern="1200" dirty="0">
                <a:solidFill>
                  <a:schemeClr val="tx1"/>
                </a:solidFill>
                <a:effectLst/>
                <a:latin typeface="+mn-lt"/>
                <a:ea typeface="+mn-ea"/>
                <a:cs typeface="+mn-cs"/>
              </a:rPr>
              <a:t> (what you are good at)</a:t>
            </a:r>
          </a:p>
          <a:p>
            <a:r>
              <a:rPr lang="en-AU" sz="1200" b="1" kern="1200" dirty="0">
                <a:solidFill>
                  <a:schemeClr val="tx1"/>
                </a:solidFill>
                <a:effectLst/>
                <a:latin typeface="+mn-lt"/>
                <a:ea typeface="+mn-ea"/>
                <a:cs typeface="+mn-cs"/>
              </a:rPr>
              <a:t>Interests</a:t>
            </a:r>
            <a:r>
              <a:rPr lang="en-AU" sz="1200" kern="1200" dirty="0">
                <a:solidFill>
                  <a:schemeClr val="tx1"/>
                </a:solidFill>
                <a:effectLst/>
                <a:latin typeface="+mn-lt"/>
                <a:ea typeface="+mn-ea"/>
                <a:cs typeface="+mn-cs"/>
              </a:rPr>
              <a:t> (what you enjoy doing) </a:t>
            </a:r>
          </a:p>
          <a:p>
            <a:r>
              <a:rPr lang="en-AU" sz="1200" b="1" kern="1200" dirty="0">
                <a:solidFill>
                  <a:schemeClr val="tx1"/>
                </a:solidFill>
                <a:effectLst/>
                <a:latin typeface="+mn-lt"/>
                <a:ea typeface="+mn-ea"/>
                <a:cs typeface="+mn-cs"/>
              </a:rPr>
              <a:t>Goals</a:t>
            </a:r>
            <a:r>
              <a:rPr lang="en-AU" sz="1200" kern="1200" dirty="0">
                <a:solidFill>
                  <a:schemeClr val="tx1"/>
                </a:solidFill>
                <a:effectLst/>
                <a:latin typeface="+mn-lt"/>
                <a:ea typeface="+mn-ea"/>
                <a:cs typeface="+mn-cs"/>
              </a:rPr>
              <a:t> (what you want to achieve)</a:t>
            </a:r>
          </a:p>
          <a:p>
            <a:r>
              <a:rPr lang="en-AU" sz="1200" b="1" kern="1200" dirty="0">
                <a:solidFill>
                  <a:schemeClr val="tx1"/>
                </a:solidFill>
                <a:effectLst/>
                <a:latin typeface="+mn-lt"/>
                <a:ea typeface="+mn-ea"/>
                <a:cs typeface="+mn-cs"/>
              </a:rPr>
              <a:t>Values</a:t>
            </a:r>
            <a:r>
              <a:rPr lang="en-AU" sz="1200" kern="1200" dirty="0">
                <a:solidFill>
                  <a:schemeClr val="tx1"/>
                </a:solidFill>
                <a:effectLst/>
                <a:latin typeface="+mn-lt"/>
                <a:ea typeface="+mn-ea"/>
                <a:cs typeface="+mn-cs"/>
              </a:rPr>
              <a:t> (what is important: </a:t>
            </a:r>
            <a:r>
              <a:rPr lang="en-AU" sz="1200" kern="1200" dirty="0" err="1">
                <a:solidFill>
                  <a:schemeClr val="tx1"/>
                </a:solidFill>
                <a:effectLst/>
                <a:latin typeface="+mn-lt"/>
                <a:ea typeface="+mn-ea"/>
                <a:cs typeface="+mn-cs"/>
              </a:rPr>
              <a:t>eg</a:t>
            </a:r>
            <a:r>
              <a:rPr lang="en-AU" sz="1200" kern="1200" dirty="0">
                <a:solidFill>
                  <a:schemeClr val="tx1"/>
                </a:solidFill>
                <a:effectLst/>
                <a:latin typeface="+mn-lt"/>
                <a:ea typeface="+mn-ea"/>
                <a:cs typeface="+mn-cs"/>
              </a:rPr>
              <a:t>, honesty, reliability, acceptance)</a:t>
            </a:r>
          </a:p>
          <a:p>
            <a:r>
              <a:rPr lang="en-AU" sz="1200" kern="1200" dirty="0">
                <a:solidFill>
                  <a:schemeClr val="tx1"/>
                </a:solidFill>
                <a:effectLst/>
                <a:latin typeface="+mn-lt"/>
                <a:ea typeface="+mn-ea"/>
                <a:cs typeface="+mn-cs"/>
              </a:rPr>
              <a:t>Ask a random selection of participants to share some points that they have documented. </a:t>
            </a:r>
          </a:p>
          <a:p>
            <a:r>
              <a:rPr lang="en-AU" sz="1200" kern="1200" dirty="0">
                <a:solidFill>
                  <a:schemeClr val="tx1"/>
                </a:solidFill>
                <a:effectLst/>
                <a:latin typeface="+mn-lt"/>
                <a:ea typeface="+mn-ea"/>
                <a:cs typeface="+mn-cs"/>
              </a:rPr>
              <a:t>It is important that their</a:t>
            </a:r>
            <a:r>
              <a:rPr lang="en-AU" sz="1200" kern="1200" baseline="0" dirty="0">
                <a:solidFill>
                  <a:schemeClr val="tx1"/>
                </a:solidFill>
                <a:effectLst/>
                <a:latin typeface="+mn-lt"/>
                <a:ea typeface="+mn-ea"/>
                <a:cs typeface="+mn-cs"/>
              </a:rPr>
              <a:t> young person has</a:t>
            </a:r>
            <a:r>
              <a:rPr lang="en-AU" sz="1200" kern="1200" dirty="0">
                <a:solidFill>
                  <a:schemeClr val="tx1"/>
                </a:solidFill>
                <a:effectLst/>
                <a:latin typeface="+mn-lt"/>
                <a:ea typeface="+mn-ea"/>
                <a:cs typeface="+mn-cs"/>
              </a:rPr>
              <a:t> clear understanding of their own unique skills, interests, goals and values as this information should direct the job seeking process. This will also identify whether further training is required. This list will help in your young person’s ability to select relevant jobs and promote themselves to prospective employers. </a:t>
            </a:r>
          </a:p>
          <a:p>
            <a:endParaRPr lang="en-AU" sz="1200" kern="1200" dirty="0">
              <a:solidFill>
                <a:schemeClr val="tx1"/>
              </a:solidFill>
              <a:effectLst/>
              <a:latin typeface="+mn-lt"/>
              <a:ea typeface="+mn-ea"/>
              <a:cs typeface="+mn-cs"/>
            </a:endParaRP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02E76979-B69B-48FC-ABDC-E8EAB3B587A7}" type="slidenum">
              <a:rPr lang="en-AU" altLang="en-US" smtClean="0">
                <a:cs typeface="Arial" panose="020B0604020202020204" pitchFamily="34" charset="0"/>
              </a:rPr>
              <a:pPr fontAlgn="base">
                <a:spcBef>
                  <a:spcPct val="0"/>
                </a:spcBef>
                <a:spcAft>
                  <a:spcPct val="0"/>
                </a:spcAft>
              </a:pPr>
              <a:t>9</a:t>
            </a:fld>
            <a:endParaRPr lang="en-AU" altLang="en-US">
              <a:cs typeface="Arial" panose="020B0604020202020204" pitchFamily="34" charset="0"/>
            </a:endParaRPr>
          </a:p>
        </p:txBody>
      </p:sp>
    </p:spTree>
    <p:extLst>
      <p:ext uri="{BB962C8B-B14F-4D97-AF65-F5344CB8AC3E}">
        <p14:creationId xmlns:p14="http://schemas.microsoft.com/office/powerpoint/2010/main" val="2788130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6AD118DE-1568-4E16-8BDE-AEA810FE8652}" type="datetime1">
              <a:rPr lang="en-AU" smtClean="0"/>
              <a:t>12/08/2025</a:t>
            </a:fld>
            <a:endParaRPr lang="en-AU" dirty="0"/>
          </a:p>
        </p:txBody>
      </p:sp>
      <p:sp>
        <p:nvSpPr>
          <p:cNvPr id="5" name="Footer Placeholder 4"/>
          <p:cNvSpPr>
            <a:spLocks noGrp="1"/>
          </p:cNvSpPr>
          <p:nvPr>
            <p:ph type="ftr" sz="quarter" idx="11"/>
          </p:nvPr>
        </p:nvSpPr>
        <p:spPr/>
        <p:txBody>
          <a:bodyPr/>
          <a:lstStyle/>
          <a:p>
            <a:pPr>
              <a:defRPr/>
            </a:pPr>
            <a:endParaRPr lang="en-AU"/>
          </a:p>
        </p:txBody>
      </p:sp>
      <p:sp>
        <p:nvSpPr>
          <p:cNvPr id="6" name="Slide Number Placeholder 5"/>
          <p:cNvSpPr>
            <a:spLocks noGrp="1"/>
          </p:cNvSpPr>
          <p:nvPr>
            <p:ph type="sldNum" sz="quarter" idx="12"/>
          </p:nvPr>
        </p:nvSpPr>
        <p:spPr/>
        <p:txBody>
          <a:bodyPr/>
          <a:lstStyle/>
          <a:p>
            <a:pPr>
              <a:defRPr/>
            </a:pPr>
            <a:fld id="{5CC0CD7D-FD08-44F2-9AA4-075E142B7292}" type="slidenum">
              <a:rPr lang="en-AU" altLang="en-US" smtClean="0"/>
              <a:pPr>
                <a:defRPr/>
              </a:pPr>
              <a:t>‹#›</a:t>
            </a:fld>
            <a:endParaRPr lang="en-AU" altLang="en-US"/>
          </a:p>
        </p:txBody>
      </p:sp>
    </p:spTree>
    <p:extLst>
      <p:ext uri="{BB962C8B-B14F-4D97-AF65-F5344CB8AC3E}">
        <p14:creationId xmlns:p14="http://schemas.microsoft.com/office/powerpoint/2010/main" val="3639172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3B32D65-C23E-4961-B933-9C6A45F24B9D}" type="datetime1">
              <a:rPr lang="en-AU" smtClean="0"/>
              <a:t>12/08/2025</a:t>
            </a:fld>
            <a:endParaRPr lang="en-AU" dirty="0"/>
          </a:p>
        </p:txBody>
      </p:sp>
      <p:sp>
        <p:nvSpPr>
          <p:cNvPr id="5" name="Footer Placeholder 4"/>
          <p:cNvSpPr>
            <a:spLocks noGrp="1"/>
          </p:cNvSpPr>
          <p:nvPr>
            <p:ph type="ftr" sz="quarter" idx="11"/>
          </p:nvPr>
        </p:nvSpPr>
        <p:spPr/>
        <p:txBody>
          <a:bodyPr/>
          <a:lstStyle/>
          <a:p>
            <a:pPr>
              <a:defRPr/>
            </a:pPr>
            <a:endParaRPr lang="en-AU"/>
          </a:p>
        </p:txBody>
      </p:sp>
      <p:sp>
        <p:nvSpPr>
          <p:cNvPr id="6" name="Slide Number Placeholder 5"/>
          <p:cNvSpPr>
            <a:spLocks noGrp="1"/>
          </p:cNvSpPr>
          <p:nvPr>
            <p:ph type="sldNum" sz="quarter" idx="12"/>
          </p:nvPr>
        </p:nvSpPr>
        <p:spPr/>
        <p:txBody>
          <a:bodyPr/>
          <a:lstStyle/>
          <a:p>
            <a:pPr>
              <a:defRPr/>
            </a:pPr>
            <a:fld id="{B461D563-6EB6-4DDF-BAC7-7B35F2CA9EC2}" type="slidenum">
              <a:rPr lang="en-AU" altLang="en-US" smtClean="0"/>
              <a:pPr>
                <a:defRPr/>
              </a:pPr>
              <a:t>‹#›</a:t>
            </a:fld>
            <a:endParaRPr lang="en-AU" altLang="en-US"/>
          </a:p>
        </p:txBody>
      </p:sp>
    </p:spTree>
    <p:extLst>
      <p:ext uri="{BB962C8B-B14F-4D97-AF65-F5344CB8AC3E}">
        <p14:creationId xmlns:p14="http://schemas.microsoft.com/office/powerpoint/2010/main" val="3687279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335CD2B-F0D8-4BF5-9A9A-57DA95D58E66}" type="datetime1">
              <a:rPr lang="en-AU" smtClean="0"/>
              <a:t>12/08/2025</a:t>
            </a:fld>
            <a:endParaRPr lang="en-AU" dirty="0"/>
          </a:p>
        </p:txBody>
      </p:sp>
      <p:sp>
        <p:nvSpPr>
          <p:cNvPr id="5" name="Footer Placeholder 4"/>
          <p:cNvSpPr>
            <a:spLocks noGrp="1"/>
          </p:cNvSpPr>
          <p:nvPr>
            <p:ph type="ftr" sz="quarter" idx="11"/>
          </p:nvPr>
        </p:nvSpPr>
        <p:spPr/>
        <p:txBody>
          <a:bodyPr/>
          <a:lstStyle/>
          <a:p>
            <a:pPr>
              <a:defRPr/>
            </a:pPr>
            <a:endParaRPr lang="en-AU"/>
          </a:p>
        </p:txBody>
      </p:sp>
      <p:sp>
        <p:nvSpPr>
          <p:cNvPr id="6" name="Slide Number Placeholder 5"/>
          <p:cNvSpPr>
            <a:spLocks noGrp="1"/>
          </p:cNvSpPr>
          <p:nvPr>
            <p:ph type="sldNum" sz="quarter" idx="12"/>
          </p:nvPr>
        </p:nvSpPr>
        <p:spPr/>
        <p:txBody>
          <a:bodyPr/>
          <a:lstStyle/>
          <a:p>
            <a:pPr>
              <a:defRPr/>
            </a:pPr>
            <a:fld id="{0D1B3012-4497-4AC5-AA12-4325F2ACA6E1}" type="slidenum">
              <a:rPr lang="en-AU" altLang="en-US" smtClean="0"/>
              <a:pPr>
                <a:defRPr/>
              </a:pPr>
              <a:t>‹#›</a:t>
            </a:fld>
            <a:endParaRPr lang="en-AU" altLang="en-US"/>
          </a:p>
        </p:txBody>
      </p:sp>
    </p:spTree>
    <p:extLst>
      <p:ext uri="{BB962C8B-B14F-4D97-AF65-F5344CB8AC3E}">
        <p14:creationId xmlns:p14="http://schemas.microsoft.com/office/powerpoint/2010/main" val="1928398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a:defRPr/>
            </a:pPr>
            <a:fld id="{15712D3A-191F-443A-9820-B9D451B3FE9E}" type="datetime1">
              <a:rPr lang="en-AU" smtClean="0"/>
              <a:t>12/08/2025</a:t>
            </a:fld>
            <a:endParaRPr lang="en-AU" dirty="0"/>
          </a:p>
        </p:txBody>
      </p:sp>
      <p:sp>
        <p:nvSpPr>
          <p:cNvPr id="5" name="Footer Placeholder 4"/>
          <p:cNvSpPr>
            <a:spLocks noGrp="1"/>
          </p:cNvSpPr>
          <p:nvPr>
            <p:ph type="ftr" sz="quarter" idx="11"/>
          </p:nvPr>
        </p:nvSpPr>
        <p:spPr/>
        <p:txBody>
          <a:bodyPr/>
          <a:lstStyle/>
          <a:p>
            <a:pPr>
              <a:defRPr/>
            </a:pPr>
            <a:endParaRPr lang="en-AU" dirty="0"/>
          </a:p>
        </p:txBody>
      </p:sp>
      <p:sp>
        <p:nvSpPr>
          <p:cNvPr id="6" name="Slide Number Placeholder 5"/>
          <p:cNvSpPr>
            <a:spLocks noGrp="1"/>
          </p:cNvSpPr>
          <p:nvPr>
            <p:ph type="sldNum" sz="quarter" idx="12"/>
          </p:nvPr>
        </p:nvSpPr>
        <p:spPr/>
        <p:txBody>
          <a:bodyPr/>
          <a:lstStyle/>
          <a:p>
            <a:pPr>
              <a:defRPr/>
            </a:pPr>
            <a:fld id="{DCAEE9FA-6009-463D-BCBA-4010F1C6CD36}" type="slidenum">
              <a:rPr lang="en-AU" altLang="en-US" smtClean="0"/>
              <a:pPr>
                <a:defRPr/>
              </a:pPr>
              <a:t>‹#›</a:t>
            </a:fld>
            <a:endParaRPr lang="en-AU" altLang="en-US"/>
          </a:p>
        </p:txBody>
      </p:sp>
    </p:spTree>
    <p:extLst>
      <p:ext uri="{BB962C8B-B14F-4D97-AF65-F5344CB8AC3E}">
        <p14:creationId xmlns:p14="http://schemas.microsoft.com/office/powerpoint/2010/main" val="3568000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D3C6676-9D6C-4E72-81DC-A550359BF7FC}" type="datetime1">
              <a:rPr lang="en-AU" smtClean="0"/>
              <a:t>12/08/2025</a:t>
            </a:fld>
            <a:endParaRPr lang="en-AU" dirty="0"/>
          </a:p>
        </p:txBody>
      </p:sp>
      <p:sp>
        <p:nvSpPr>
          <p:cNvPr id="5" name="Footer Placeholder 4"/>
          <p:cNvSpPr>
            <a:spLocks noGrp="1"/>
          </p:cNvSpPr>
          <p:nvPr>
            <p:ph type="ftr" sz="quarter" idx="11"/>
          </p:nvPr>
        </p:nvSpPr>
        <p:spPr/>
        <p:txBody>
          <a:bodyPr/>
          <a:lstStyle/>
          <a:p>
            <a:pPr>
              <a:defRPr/>
            </a:pPr>
            <a:endParaRPr lang="en-AU"/>
          </a:p>
        </p:txBody>
      </p:sp>
      <p:sp>
        <p:nvSpPr>
          <p:cNvPr id="6" name="Slide Number Placeholder 5"/>
          <p:cNvSpPr>
            <a:spLocks noGrp="1"/>
          </p:cNvSpPr>
          <p:nvPr>
            <p:ph type="sldNum" sz="quarter" idx="12"/>
          </p:nvPr>
        </p:nvSpPr>
        <p:spPr/>
        <p:txBody>
          <a:bodyPr/>
          <a:lstStyle/>
          <a:p>
            <a:pPr>
              <a:defRPr/>
            </a:pPr>
            <a:fld id="{57F8FC58-7DBD-4EE0-93EC-D27B778F24F2}" type="slidenum">
              <a:rPr lang="en-AU" altLang="en-US" smtClean="0"/>
              <a:pPr>
                <a:defRPr/>
              </a:pPr>
              <a:t>‹#›</a:t>
            </a:fld>
            <a:endParaRPr lang="en-AU" altLang="en-US"/>
          </a:p>
        </p:txBody>
      </p:sp>
    </p:spTree>
    <p:extLst>
      <p:ext uri="{BB962C8B-B14F-4D97-AF65-F5344CB8AC3E}">
        <p14:creationId xmlns:p14="http://schemas.microsoft.com/office/powerpoint/2010/main" val="3819872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440842A-33BD-482A-ABA0-3679EE91FB1E}" type="datetime1">
              <a:rPr lang="en-AU" smtClean="0"/>
              <a:t>12/08/2025</a:t>
            </a:fld>
            <a:endParaRPr lang="en-AU" dirty="0"/>
          </a:p>
        </p:txBody>
      </p:sp>
      <p:sp>
        <p:nvSpPr>
          <p:cNvPr id="6" name="Footer Placeholder 5"/>
          <p:cNvSpPr>
            <a:spLocks noGrp="1"/>
          </p:cNvSpPr>
          <p:nvPr>
            <p:ph type="ftr" sz="quarter" idx="11"/>
          </p:nvPr>
        </p:nvSpPr>
        <p:spPr/>
        <p:txBody>
          <a:bodyPr/>
          <a:lstStyle/>
          <a:p>
            <a:pPr>
              <a:defRPr/>
            </a:pPr>
            <a:endParaRPr lang="en-AU"/>
          </a:p>
        </p:txBody>
      </p:sp>
      <p:sp>
        <p:nvSpPr>
          <p:cNvPr id="7" name="Slide Number Placeholder 6"/>
          <p:cNvSpPr>
            <a:spLocks noGrp="1"/>
          </p:cNvSpPr>
          <p:nvPr>
            <p:ph type="sldNum" sz="quarter" idx="12"/>
          </p:nvPr>
        </p:nvSpPr>
        <p:spPr/>
        <p:txBody>
          <a:bodyPr/>
          <a:lstStyle/>
          <a:p>
            <a:pPr>
              <a:defRPr/>
            </a:pPr>
            <a:fld id="{6083BD71-C04B-4624-85DC-C57D9C976A2A}" type="slidenum">
              <a:rPr lang="en-AU" altLang="en-US" smtClean="0"/>
              <a:pPr>
                <a:defRPr/>
              </a:pPr>
              <a:t>‹#›</a:t>
            </a:fld>
            <a:endParaRPr lang="en-AU" altLang="en-US"/>
          </a:p>
        </p:txBody>
      </p:sp>
    </p:spTree>
    <p:extLst>
      <p:ext uri="{BB962C8B-B14F-4D97-AF65-F5344CB8AC3E}">
        <p14:creationId xmlns:p14="http://schemas.microsoft.com/office/powerpoint/2010/main" val="658339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E85534C1-25F3-4ED2-BEFF-9513BF671C94}" type="datetime1">
              <a:rPr lang="en-AU" smtClean="0"/>
              <a:t>12/08/2025</a:t>
            </a:fld>
            <a:endParaRPr lang="en-AU" dirty="0"/>
          </a:p>
        </p:txBody>
      </p:sp>
      <p:sp>
        <p:nvSpPr>
          <p:cNvPr id="8" name="Footer Placeholder 7"/>
          <p:cNvSpPr>
            <a:spLocks noGrp="1"/>
          </p:cNvSpPr>
          <p:nvPr>
            <p:ph type="ftr" sz="quarter" idx="11"/>
          </p:nvPr>
        </p:nvSpPr>
        <p:spPr/>
        <p:txBody>
          <a:bodyPr/>
          <a:lstStyle/>
          <a:p>
            <a:pPr>
              <a:defRPr/>
            </a:pPr>
            <a:endParaRPr lang="en-AU"/>
          </a:p>
        </p:txBody>
      </p:sp>
      <p:sp>
        <p:nvSpPr>
          <p:cNvPr id="9" name="Slide Number Placeholder 8"/>
          <p:cNvSpPr>
            <a:spLocks noGrp="1"/>
          </p:cNvSpPr>
          <p:nvPr>
            <p:ph type="sldNum" sz="quarter" idx="12"/>
          </p:nvPr>
        </p:nvSpPr>
        <p:spPr/>
        <p:txBody>
          <a:bodyPr/>
          <a:lstStyle/>
          <a:p>
            <a:pPr>
              <a:defRPr/>
            </a:pPr>
            <a:fld id="{9972FE37-9663-435B-9BB2-9D88CF7AB68C}" type="slidenum">
              <a:rPr lang="en-AU" altLang="en-US" smtClean="0"/>
              <a:pPr>
                <a:defRPr/>
              </a:pPr>
              <a:t>‹#›</a:t>
            </a:fld>
            <a:endParaRPr lang="en-AU" altLang="en-US"/>
          </a:p>
        </p:txBody>
      </p:sp>
    </p:spTree>
    <p:extLst>
      <p:ext uri="{BB962C8B-B14F-4D97-AF65-F5344CB8AC3E}">
        <p14:creationId xmlns:p14="http://schemas.microsoft.com/office/powerpoint/2010/main" val="663984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C0524048-1508-4DB2-9359-94653617944D}" type="datetime1">
              <a:rPr lang="en-AU" smtClean="0"/>
              <a:t>12/08/2025</a:t>
            </a:fld>
            <a:endParaRPr lang="en-AU" dirty="0"/>
          </a:p>
        </p:txBody>
      </p:sp>
      <p:sp>
        <p:nvSpPr>
          <p:cNvPr id="4" name="Footer Placeholder 3"/>
          <p:cNvSpPr>
            <a:spLocks noGrp="1"/>
          </p:cNvSpPr>
          <p:nvPr>
            <p:ph type="ftr" sz="quarter" idx="11"/>
          </p:nvPr>
        </p:nvSpPr>
        <p:spPr/>
        <p:txBody>
          <a:bodyPr/>
          <a:lstStyle/>
          <a:p>
            <a:pPr>
              <a:defRPr/>
            </a:pPr>
            <a:endParaRPr lang="en-AU"/>
          </a:p>
        </p:txBody>
      </p:sp>
      <p:sp>
        <p:nvSpPr>
          <p:cNvPr id="5" name="Slide Number Placeholder 4"/>
          <p:cNvSpPr>
            <a:spLocks noGrp="1"/>
          </p:cNvSpPr>
          <p:nvPr>
            <p:ph type="sldNum" sz="quarter" idx="12"/>
          </p:nvPr>
        </p:nvSpPr>
        <p:spPr/>
        <p:txBody>
          <a:bodyPr/>
          <a:lstStyle/>
          <a:p>
            <a:pPr>
              <a:defRPr/>
            </a:pPr>
            <a:fld id="{FAA2343C-5B10-4882-AAB0-704C4117BA0B}" type="slidenum">
              <a:rPr lang="en-AU" altLang="en-US" smtClean="0"/>
              <a:pPr>
                <a:defRPr/>
              </a:pPr>
              <a:t>‹#›</a:t>
            </a:fld>
            <a:endParaRPr lang="en-AU" altLang="en-US"/>
          </a:p>
        </p:txBody>
      </p:sp>
    </p:spTree>
    <p:extLst>
      <p:ext uri="{BB962C8B-B14F-4D97-AF65-F5344CB8AC3E}">
        <p14:creationId xmlns:p14="http://schemas.microsoft.com/office/powerpoint/2010/main" val="295673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204CADD-D5ED-4EDF-8B87-0F59CE60184F}" type="datetime1">
              <a:rPr lang="en-AU" smtClean="0"/>
              <a:t>12/08/2025</a:t>
            </a:fld>
            <a:endParaRPr lang="en-AU" dirty="0"/>
          </a:p>
        </p:txBody>
      </p:sp>
      <p:sp>
        <p:nvSpPr>
          <p:cNvPr id="3" name="Footer Placeholder 2"/>
          <p:cNvSpPr>
            <a:spLocks noGrp="1"/>
          </p:cNvSpPr>
          <p:nvPr>
            <p:ph type="ftr" sz="quarter" idx="11"/>
          </p:nvPr>
        </p:nvSpPr>
        <p:spPr/>
        <p:txBody>
          <a:bodyPr/>
          <a:lstStyle/>
          <a:p>
            <a:pPr>
              <a:defRPr/>
            </a:pPr>
            <a:endParaRPr lang="en-AU"/>
          </a:p>
        </p:txBody>
      </p:sp>
      <p:sp>
        <p:nvSpPr>
          <p:cNvPr id="4" name="Slide Number Placeholder 3"/>
          <p:cNvSpPr>
            <a:spLocks noGrp="1"/>
          </p:cNvSpPr>
          <p:nvPr>
            <p:ph type="sldNum" sz="quarter" idx="12"/>
          </p:nvPr>
        </p:nvSpPr>
        <p:spPr/>
        <p:txBody>
          <a:bodyPr/>
          <a:lstStyle/>
          <a:p>
            <a:pPr>
              <a:defRPr/>
            </a:pPr>
            <a:fld id="{FE0B9638-910E-4CF5-A94B-0EFA505DE72E}" type="slidenum">
              <a:rPr lang="en-AU" altLang="en-US" smtClean="0"/>
              <a:pPr>
                <a:defRPr/>
              </a:pPr>
              <a:t>‹#›</a:t>
            </a:fld>
            <a:endParaRPr lang="en-AU" altLang="en-US"/>
          </a:p>
        </p:txBody>
      </p:sp>
    </p:spTree>
    <p:extLst>
      <p:ext uri="{BB962C8B-B14F-4D97-AF65-F5344CB8AC3E}">
        <p14:creationId xmlns:p14="http://schemas.microsoft.com/office/powerpoint/2010/main" val="3227237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DF64667-06AA-4BFA-AF8A-0F10F9B5D01A}" type="datetime1">
              <a:rPr lang="en-AU" smtClean="0"/>
              <a:t>12/08/2025</a:t>
            </a:fld>
            <a:endParaRPr lang="en-AU" dirty="0"/>
          </a:p>
        </p:txBody>
      </p:sp>
      <p:sp>
        <p:nvSpPr>
          <p:cNvPr id="6" name="Footer Placeholder 5"/>
          <p:cNvSpPr>
            <a:spLocks noGrp="1"/>
          </p:cNvSpPr>
          <p:nvPr>
            <p:ph type="ftr" sz="quarter" idx="11"/>
          </p:nvPr>
        </p:nvSpPr>
        <p:spPr/>
        <p:txBody>
          <a:bodyPr/>
          <a:lstStyle/>
          <a:p>
            <a:pPr>
              <a:defRPr/>
            </a:pPr>
            <a:endParaRPr lang="en-AU"/>
          </a:p>
        </p:txBody>
      </p:sp>
      <p:sp>
        <p:nvSpPr>
          <p:cNvPr id="7" name="Slide Number Placeholder 6"/>
          <p:cNvSpPr>
            <a:spLocks noGrp="1"/>
          </p:cNvSpPr>
          <p:nvPr>
            <p:ph type="sldNum" sz="quarter" idx="12"/>
          </p:nvPr>
        </p:nvSpPr>
        <p:spPr/>
        <p:txBody>
          <a:bodyPr/>
          <a:lstStyle/>
          <a:p>
            <a:pPr>
              <a:defRPr/>
            </a:pPr>
            <a:fld id="{44DF4B31-2E05-4FE2-837A-A09D695A4D14}" type="slidenum">
              <a:rPr lang="en-AU" altLang="en-US" smtClean="0"/>
              <a:pPr>
                <a:defRPr/>
              </a:pPr>
              <a:t>‹#›</a:t>
            </a:fld>
            <a:endParaRPr lang="en-AU" altLang="en-US"/>
          </a:p>
        </p:txBody>
      </p:sp>
    </p:spTree>
    <p:extLst>
      <p:ext uri="{BB962C8B-B14F-4D97-AF65-F5344CB8AC3E}">
        <p14:creationId xmlns:p14="http://schemas.microsoft.com/office/powerpoint/2010/main" val="2444962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005C1CD-8090-4F7C-A7B4-DA5E24B78086}" type="datetime1">
              <a:rPr lang="en-AU" smtClean="0"/>
              <a:t>12/08/2025</a:t>
            </a:fld>
            <a:endParaRPr lang="en-AU" dirty="0"/>
          </a:p>
        </p:txBody>
      </p:sp>
      <p:sp>
        <p:nvSpPr>
          <p:cNvPr id="6" name="Footer Placeholder 5"/>
          <p:cNvSpPr>
            <a:spLocks noGrp="1"/>
          </p:cNvSpPr>
          <p:nvPr>
            <p:ph type="ftr" sz="quarter" idx="11"/>
          </p:nvPr>
        </p:nvSpPr>
        <p:spPr/>
        <p:txBody>
          <a:bodyPr/>
          <a:lstStyle/>
          <a:p>
            <a:pPr>
              <a:defRPr/>
            </a:pPr>
            <a:endParaRPr lang="en-AU"/>
          </a:p>
        </p:txBody>
      </p:sp>
      <p:sp>
        <p:nvSpPr>
          <p:cNvPr id="7" name="Slide Number Placeholder 6"/>
          <p:cNvSpPr>
            <a:spLocks noGrp="1"/>
          </p:cNvSpPr>
          <p:nvPr>
            <p:ph type="sldNum" sz="quarter" idx="12"/>
          </p:nvPr>
        </p:nvSpPr>
        <p:spPr/>
        <p:txBody>
          <a:bodyPr/>
          <a:lstStyle/>
          <a:p>
            <a:pPr>
              <a:defRPr/>
            </a:pPr>
            <a:fld id="{BACAFC0D-3205-4141-8E8A-EA21346528C8}" type="slidenum">
              <a:rPr lang="en-AU" altLang="en-US" smtClean="0"/>
              <a:pPr>
                <a:defRPr/>
              </a:pPr>
              <a:t>‹#›</a:t>
            </a:fld>
            <a:endParaRPr lang="en-AU" altLang="en-US"/>
          </a:p>
        </p:txBody>
      </p:sp>
    </p:spTree>
    <p:extLst>
      <p:ext uri="{BB962C8B-B14F-4D97-AF65-F5344CB8AC3E}">
        <p14:creationId xmlns:p14="http://schemas.microsoft.com/office/powerpoint/2010/main" val="3385519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5D8753F-F195-4FD1-B4BA-E61CE96A455D}" type="datetime1">
              <a:rPr lang="en-AU" smtClean="0"/>
              <a:t>12/08/2025</a:t>
            </a:fld>
            <a:endParaRPr lang="en-AU"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88F319E-F424-4B79-A652-68574535A6F5}" type="slidenum">
              <a:rPr lang="en-AU" altLang="en-US" smtClean="0"/>
              <a:pPr>
                <a:defRPr/>
              </a:pPr>
              <a:t>‹#›</a:t>
            </a:fld>
            <a:endParaRPr lang="en-AU" altLang="en-US"/>
          </a:p>
        </p:txBody>
      </p:sp>
    </p:spTree>
    <p:extLst>
      <p:ext uri="{BB962C8B-B14F-4D97-AF65-F5344CB8AC3E}">
        <p14:creationId xmlns:p14="http://schemas.microsoft.com/office/powerpoint/2010/main" val="3877217615"/>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v=SVMMMpZdgFE" TargetMode="External"/><Relationship Id="rId3" Type="http://schemas.openxmlformats.org/officeDocument/2006/relationships/image" Target="../media/image22.png"/><Relationship Id="rId7" Type="http://schemas.openxmlformats.org/officeDocument/2006/relationships/hyperlink" Target="https://www.youtube.com/watch?v=u_B25cPQ0E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humanrights.gov.au/our-work/disability-rights/meet-the-experts-videos" TargetMode="External"/><Relationship Id="rId5" Type="http://schemas.openxmlformats.org/officeDocument/2006/relationships/hyperlink" Target="https://www.help.org.au/news/" TargetMode="External"/><Relationship Id="rId4" Type="http://schemas.openxmlformats.org/officeDocument/2006/relationships/hyperlink" Target="https://nced.org.au/stories/we-are-the-experts-on-our-own-disabilities-and-we/" TargetMode="External"/><Relationship Id="rId9" Type="http://schemas.openxmlformats.org/officeDocument/2006/relationships/hyperlink" Target="https://www.youtube.com/watch?v=Rh2kCojsAH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jobaccess.gov.au/" TargetMode="External"/><Relationship Id="rId13" Type="http://schemas.openxmlformats.org/officeDocument/2006/relationships/hyperlink" Target="https://ccca.edu.au/career-resources/explore-your-interests/" TargetMode="External"/><Relationship Id="rId18" Type="http://schemas.openxmlformats.org/officeDocument/2006/relationships/image" Target="../media/image32.png"/><Relationship Id="rId3" Type="http://schemas.openxmlformats.org/officeDocument/2006/relationships/hyperlink" Target="https://myfuture.edu.au/" TargetMode="External"/><Relationship Id="rId7" Type="http://schemas.openxmlformats.org/officeDocument/2006/relationships/image" Target="../media/image27.png"/><Relationship Id="rId12" Type="http://schemas.openxmlformats.org/officeDocument/2006/relationships/hyperlink" Target="ccca.edu.au/career-resources/explore-your-interests/" TargetMode="External"/><Relationship Id="rId17" Type="http://schemas.openxmlformats.org/officeDocument/2006/relationships/hyperlink" Target="https://nced.org.au/about-ticket-to-work/" TargetMode="External"/><Relationship Id="rId2" Type="http://schemas.openxmlformats.org/officeDocument/2006/relationships/notesSlide" Target="../notesSlides/notesSlide20.xml"/><Relationship Id="rId16"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hyperlink" Target="https://www.apprenticeships.gov.au/" TargetMode="External"/><Relationship Id="rId11" Type="http://schemas.openxmlformats.org/officeDocument/2006/relationships/image" Target="../media/image29.png"/><Relationship Id="rId5" Type="http://schemas.openxmlformats.org/officeDocument/2006/relationships/hyperlink" Target="http://www.myfuture.edu.au/" TargetMode="External"/><Relationship Id="rId15" Type="http://schemas.openxmlformats.org/officeDocument/2006/relationships/hyperlink" Target="https://skillsroad.com.au/" TargetMode="External"/><Relationship Id="rId10" Type="http://schemas.openxmlformats.org/officeDocument/2006/relationships/hyperlink" Target="https://www.yourcareer.gov.au/" TargetMode="External"/><Relationship Id="rId4" Type="http://schemas.openxmlformats.org/officeDocument/2006/relationships/image" Target="../media/image26.png"/><Relationship Id="rId9" Type="http://schemas.openxmlformats.org/officeDocument/2006/relationships/image" Target="../media/image28.png"/><Relationship Id="rId1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www.ccca.edu.au/" TargetMode="External"/><Relationship Id="rId3" Type="http://schemas.openxmlformats.org/officeDocument/2006/relationships/image" Target="../media/image34.jpeg"/><Relationship Id="rId7" Type="http://schemas.openxmlformats.org/officeDocument/2006/relationships/hyperlink" Target="http://www.yourcareer.gov.au/"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hyperlink" Target="https://www.dss.gov.au/disability-employment-reforms/centre-inclusive-employment" TargetMode="External"/><Relationship Id="rId5" Type="http://schemas.openxmlformats.org/officeDocument/2006/relationships/hyperlink" Target="http://www.jobaccess.gov.au/" TargetMode="External"/><Relationship Id="rId4" Type="http://schemas.openxmlformats.org/officeDocument/2006/relationships/hyperlink" Target="http://www.ndis.gov.au/" TargetMode="External"/><Relationship Id="rId9" Type="http://schemas.openxmlformats.org/officeDocument/2006/relationships/hyperlink" Target="https://www.disabilitygateway.gov.au/"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ndis.gov.au/participants/working-goals/employment-supports" TargetMode="External"/><Relationship Id="rId7"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https://australiandisabilitynetwork.org.au/" TargetMode="External"/><Relationship Id="rId5" Type="http://schemas.openxmlformats.org/officeDocument/2006/relationships/hyperlink" Target="https://www.jobaccess.gov.au/" TargetMode="External"/><Relationship Id="rId4" Type="http://schemas.openxmlformats.org/officeDocument/2006/relationships/hyperlink" Target="https://www.jobaccess.gov.au/people-with-disability/disability-employment-services" TargetMode="External"/><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hyperlink" Target="https://www.yourcareer.gov.a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cMEvtv4sgHQ"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bca.com.au/being_work_ready_a_guide_to_what_employers_wan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55791">
            <a:alpha val="16000"/>
          </a:srgbClr>
        </a:solidFill>
        <a:effectLst/>
      </p:bgPr>
    </p:bg>
    <p:spTree>
      <p:nvGrpSpPr>
        <p:cNvPr id="1" name=""/>
        <p:cNvGrpSpPr/>
        <p:nvPr/>
      </p:nvGrpSpPr>
      <p:grpSpPr>
        <a:xfrm>
          <a:off x="0" y="0"/>
          <a:ext cx="0" cy="0"/>
          <a:chOff x="0" y="0"/>
          <a:chExt cx="0" cy="0"/>
        </a:xfrm>
      </p:grpSpPr>
      <p:sp useBgFill="1">
        <p:nvSpPr>
          <p:cNvPr id="20485" name="Rectangle 2048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3" name="Title 1"/>
          <p:cNvSpPr>
            <a:spLocks noGrp="1"/>
          </p:cNvSpPr>
          <p:nvPr>
            <p:ph type="ctrTitle"/>
          </p:nvPr>
        </p:nvSpPr>
        <p:spPr>
          <a:xfrm>
            <a:off x="-118167" y="2892755"/>
            <a:ext cx="4177879" cy="1534800"/>
          </a:xfrm>
        </p:spPr>
        <p:txBody>
          <a:bodyPr anchor="b">
            <a:normAutofit fontScale="90000"/>
          </a:bodyPr>
          <a:lstStyle/>
          <a:p>
            <a:br>
              <a:rPr lang="en-AU" sz="3600" dirty="0"/>
            </a:br>
            <a:r>
              <a:rPr lang="en-AU" sz="4000" b="1" dirty="0">
                <a:solidFill>
                  <a:srgbClr val="32348D"/>
                </a:solidFill>
              </a:rPr>
              <a:t>Supporting your young person’s </a:t>
            </a:r>
            <a:br>
              <a:rPr lang="en-AU" sz="4000" b="1" dirty="0">
                <a:solidFill>
                  <a:srgbClr val="32348D"/>
                </a:solidFill>
              </a:rPr>
            </a:br>
            <a:r>
              <a:rPr lang="en-AU" sz="4000" b="1" dirty="0">
                <a:solidFill>
                  <a:srgbClr val="32348D"/>
                </a:solidFill>
              </a:rPr>
              <a:t>career development</a:t>
            </a:r>
            <a:endParaRPr lang="en-AU" altLang="en-US" sz="4000" b="1" dirty="0">
              <a:solidFill>
                <a:srgbClr val="32348D"/>
              </a:solidFill>
            </a:endParaRPr>
          </a:p>
        </p:txBody>
      </p:sp>
      <p:sp>
        <p:nvSpPr>
          <p:cNvPr id="2048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A logo with blue stars and text&#10;&#10;AI-generated content may be incorrect.">
            <a:extLst>
              <a:ext uri="{FF2B5EF4-FFF2-40B4-BE49-F238E27FC236}">
                <a16:creationId xmlns:a16="http://schemas.microsoft.com/office/drawing/2014/main" id="{52274821-3264-DEE5-5BED-D543A9DC1B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512" y="5459797"/>
            <a:ext cx="1190803" cy="1190803"/>
          </a:xfrm>
          <a:prstGeom prst="rect">
            <a:avLst/>
          </a:prstGeom>
        </p:spPr>
      </p:pic>
      <p:pic>
        <p:nvPicPr>
          <p:cNvPr id="36" name="Picture 35" descr="A blue circle with orange and black text&#10;&#10;AI-generated content may be incorrect.">
            <a:extLst>
              <a:ext uri="{FF2B5EF4-FFF2-40B4-BE49-F238E27FC236}">
                <a16:creationId xmlns:a16="http://schemas.microsoft.com/office/drawing/2014/main" id="{8F4B7D52-EE2F-5373-4C43-A098C1D637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11740" y="5461202"/>
            <a:ext cx="1190803" cy="1190803"/>
          </a:xfrm>
          <a:prstGeom prst="rect">
            <a:avLst/>
          </a:prstGeom>
        </p:spPr>
      </p:pic>
      <p:pic>
        <p:nvPicPr>
          <p:cNvPr id="38" name="Picture 37" descr="A colorful ovals with letters&#10;&#10;AI-generated content may be incorrect.">
            <a:extLst>
              <a:ext uri="{FF2B5EF4-FFF2-40B4-BE49-F238E27FC236}">
                <a16:creationId xmlns:a16="http://schemas.microsoft.com/office/drawing/2014/main" id="{7746BA0E-B1C2-8153-510E-2481022939E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90354" y="590676"/>
            <a:ext cx="1803068" cy="1803068"/>
          </a:xfrm>
          <a:prstGeom prst="rect">
            <a:avLst/>
          </a:prstGeom>
        </p:spPr>
      </p:pic>
      <p:pic>
        <p:nvPicPr>
          <p:cNvPr id="40" name="Picture 39" descr="A logo for a charity&#10;&#10;AI-generated content may be incorrect.">
            <a:extLst>
              <a:ext uri="{FF2B5EF4-FFF2-40B4-BE49-F238E27FC236}">
                <a16:creationId xmlns:a16="http://schemas.microsoft.com/office/drawing/2014/main" id="{F54E4522-7EB0-C72C-434D-78D39000C3B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98038" y="5425577"/>
            <a:ext cx="1342070" cy="13420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DE20">
            <a:alpha val="34000"/>
          </a:srgbClr>
        </a:solidFill>
        <a:effectLst/>
      </p:bgPr>
    </p:bg>
    <p:spTree>
      <p:nvGrpSpPr>
        <p:cNvPr id="1" name=""/>
        <p:cNvGrpSpPr/>
        <p:nvPr/>
      </p:nvGrpSpPr>
      <p:grpSpPr>
        <a:xfrm>
          <a:off x="0" y="0"/>
          <a:ext cx="0" cy="0"/>
          <a:chOff x="0" y="0"/>
          <a:chExt cx="0" cy="0"/>
        </a:xfrm>
      </p:grpSpPr>
      <p:sp useBgFill="1">
        <p:nvSpPr>
          <p:cNvPr id="37895" name="Rectangle 3789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Title 1"/>
          <p:cNvSpPr>
            <a:spLocks noGrp="1"/>
          </p:cNvSpPr>
          <p:nvPr>
            <p:ph type="title"/>
          </p:nvPr>
        </p:nvSpPr>
        <p:spPr>
          <a:xfrm>
            <a:off x="3973321" y="640080"/>
            <a:ext cx="4688333" cy="3566160"/>
          </a:xfrm>
        </p:spPr>
        <p:txBody>
          <a:bodyPr vert="horz" lIns="91440" tIns="45720" rIns="91440" bIns="45720" rtlCol="0" anchor="b">
            <a:normAutofit/>
          </a:bodyPr>
          <a:lstStyle/>
          <a:p>
            <a:r>
              <a:rPr lang="en-US" altLang="en-US" sz="4700" b="1" dirty="0">
                <a:solidFill>
                  <a:srgbClr val="32348D"/>
                </a:solidFill>
              </a:rPr>
              <a:t>Disclosure</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 y="0"/>
            <a:ext cx="3492993" cy="685800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646" y="4409267"/>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7890"/>
                                        </p:tgtEl>
                                        <p:attrNameLst>
                                          <p:attrName>style.visibility</p:attrName>
                                        </p:attrNameLst>
                                      </p:cBhvr>
                                      <p:to>
                                        <p:strVal val="visible"/>
                                      </p:to>
                                    </p:set>
                                    <p:animEffect transition="in" filter="fade">
                                      <p:cBhvr>
                                        <p:cTn id="7" dur="4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900" name="Rectangle 37899">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02" name="Rectangle 37901">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0" y="1"/>
            <a:ext cx="9143980" cy="6857999"/>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37890" name="Title 1"/>
          <p:cNvSpPr>
            <a:spLocks noGrp="1"/>
          </p:cNvSpPr>
          <p:nvPr>
            <p:ph type="title"/>
          </p:nvPr>
        </p:nvSpPr>
        <p:spPr>
          <a:xfrm>
            <a:off x="449863" y="5234320"/>
            <a:ext cx="5198489" cy="752217"/>
          </a:xfrm>
        </p:spPr>
        <p:txBody>
          <a:bodyPr vert="horz" lIns="91440" tIns="45720" rIns="91440" bIns="45720" rtlCol="0" anchor="b">
            <a:normAutofit/>
          </a:bodyPr>
          <a:lstStyle/>
          <a:p>
            <a:r>
              <a:rPr lang="en-US" altLang="en-US" sz="3100" b="1">
                <a:solidFill>
                  <a:schemeClr val="tx1">
                    <a:lumMod val="85000"/>
                    <a:lumOff val="15000"/>
                  </a:schemeClr>
                </a:solidFill>
              </a:rPr>
              <a:t>Benefits of Disclosure</a:t>
            </a:r>
          </a:p>
        </p:txBody>
      </p:sp>
    </p:spTree>
    <p:extLst>
      <p:ext uri="{BB962C8B-B14F-4D97-AF65-F5344CB8AC3E}">
        <p14:creationId xmlns:p14="http://schemas.microsoft.com/office/powerpoint/2010/main" val="2765065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alpha val="12000"/>
          </a:srgbClr>
        </a:solidFill>
        <a:effectLst/>
      </p:bgPr>
    </p:bg>
    <p:spTree>
      <p:nvGrpSpPr>
        <p:cNvPr id="1" name=""/>
        <p:cNvGrpSpPr/>
        <p:nvPr/>
      </p:nvGrpSpPr>
      <p:grpSpPr>
        <a:xfrm>
          <a:off x="0" y="0"/>
          <a:ext cx="0" cy="0"/>
          <a:chOff x="0" y="0"/>
          <a:chExt cx="0" cy="0"/>
        </a:xfrm>
      </p:grpSpPr>
      <p:sp useBgFill="1">
        <p:nvSpPr>
          <p:cNvPr id="37895" name="Rectangle 3789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Title 1"/>
          <p:cNvSpPr>
            <a:spLocks noGrp="1"/>
          </p:cNvSpPr>
          <p:nvPr>
            <p:ph type="title"/>
          </p:nvPr>
        </p:nvSpPr>
        <p:spPr>
          <a:xfrm>
            <a:off x="667753" y="640080"/>
            <a:ext cx="2800511" cy="3566160"/>
          </a:xfrm>
        </p:spPr>
        <p:txBody>
          <a:bodyPr vert="horz" lIns="91440" tIns="45720" rIns="91440" bIns="45720" rtlCol="0" anchor="b">
            <a:normAutofit/>
          </a:bodyPr>
          <a:lstStyle/>
          <a:p>
            <a:r>
              <a:rPr lang="en-US" altLang="en-US" sz="4700" b="1"/>
              <a:t>Concerns about disclosure</a:t>
            </a:r>
          </a:p>
        </p:txBody>
      </p:sp>
      <p:sp>
        <p:nvSpPr>
          <p:cNvPr id="3789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7638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7890"/>
                                        </p:tgtEl>
                                        <p:attrNameLst>
                                          <p:attrName>style.visibility</p:attrName>
                                        </p:attrNameLst>
                                      </p:cBhvr>
                                      <p:to>
                                        <p:strVal val="visible"/>
                                      </p:to>
                                    </p:set>
                                    <p:animEffect transition="in" filter="fade">
                                      <p:cBhvr>
                                        <p:cTn id="7" dur="7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592A">
            <a:alpha val="14000"/>
          </a:srgbClr>
        </a:solidFill>
        <a:effectLst/>
      </p:bgPr>
    </p:bg>
    <p:spTree>
      <p:nvGrpSpPr>
        <p:cNvPr id="1" name=""/>
        <p:cNvGrpSpPr/>
        <p:nvPr/>
      </p:nvGrpSpPr>
      <p:grpSpPr>
        <a:xfrm>
          <a:off x="0" y="0"/>
          <a:ext cx="0" cy="0"/>
          <a:chOff x="0" y="0"/>
          <a:chExt cx="0" cy="0"/>
        </a:xfrm>
      </p:grpSpPr>
      <p:sp useBgFill="1">
        <p:nvSpPr>
          <p:cNvPr id="37903" name="Rectangle 3790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Title 1"/>
          <p:cNvSpPr>
            <a:spLocks noGrp="1"/>
          </p:cNvSpPr>
          <p:nvPr>
            <p:ph type="title"/>
          </p:nvPr>
        </p:nvSpPr>
        <p:spPr>
          <a:xfrm>
            <a:off x="3973321" y="329184"/>
            <a:ext cx="4688333" cy="1783080"/>
          </a:xfrm>
        </p:spPr>
        <p:txBody>
          <a:bodyPr vert="horz" lIns="91440" tIns="45720" rIns="91440" bIns="45720" rtlCol="0" anchor="b">
            <a:normAutofit/>
          </a:bodyPr>
          <a:lstStyle/>
          <a:p>
            <a:r>
              <a:rPr lang="en-US" altLang="en-US" sz="4700" b="1" dirty="0">
                <a:solidFill>
                  <a:srgbClr val="002060"/>
                </a:solidFill>
              </a:rPr>
              <a:t>Opportunities for Disclosure</a:t>
            </a:r>
          </a:p>
        </p:txBody>
      </p:sp>
      <p:pic>
        <p:nvPicPr>
          <p:cNvPr id="37892" name="Picture 37891" descr="A grey room full of question marks with an opening going out">
            <a:extLst>
              <a:ext uri="{FF2B5EF4-FFF2-40B4-BE49-F238E27FC236}">
                <a16:creationId xmlns:a16="http://schemas.microsoft.com/office/drawing/2014/main" id="{2FC53629-BEA0-89D6-272C-48F6DE4F4F9C}"/>
              </a:ext>
            </a:extLst>
          </p:cNvPr>
          <p:cNvPicPr>
            <a:picLocks noChangeAspect="1"/>
          </p:cNvPicPr>
          <p:nvPr/>
        </p:nvPicPr>
        <p:blipFill>
          <a:blip r:embed="rId3" cstate="email">
            <a:extLst>
              <a:ext uri="{28A0092B-C50C-407E-A947-70E740481C1C}">
                <a14:useLocalDpi xmlns:a14="http://schemas.microsoft.com/office/drawing/2010/main"/>
              </a:ext>
            </a:extLst>
          </a:blip>
          <a:srcRect b="-1"/>
          <a:stretch>
            <a:fillRect/>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790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641883" y="2655918"/>
            <a:ext cx="5351207" cy="3483864"/>
          </a:xfrm>
          <a:prstGeom prst="rect">
            <a:avLst/>
          </a:prstGeom>
        </p:spPr>
        <p:txBody>
          <a:bodyPr vert="horz" lIns="91440" tIns="45720" rIns="91440" bIns="45720" rtlCol="0">
            <a:normAutofit fontScale="92500"/>
          </a:bodyPr>
          <a:lstStyle/>
          <a:p>
            <a:pPr indent="-228600" defTabSz="914400">
              <a:lnSpc>
                <a:spcPct val="90000"/>
              </a:lnSpc>
              <a:spcAft>
                <a:spcPts val="600"/>
              </a:spcAft>
              <a:buFont typeface="Arial" panose="020B0604020202020204" pitchFamily="34" charset="0"/>
              <a:buChar char="•"/>
            </a:pPr>
            <a:endParaRPr lang="en-US" sz="1900" dirty="0"/>
          </a:p>
          <a:p>
            <a:pPr marL="457200" indent="-228600" defTabSz="914400">
              <a:lnSpc>
                <a:spcPct val="90000"/>
              </a:lnSpc>
              <a:spcAft>
                <a:spcPts val="600"/>
              </a:spcAft>
              <a:buFont typeface="Arial" panose="020B0604020202020204" pitchFamily="34" charset="0"/>
              <a:buChar char="•"/>
            </a:pPr>
            <a:r>
              <a:rPr lang="en-US" sz="2400" dirty="0"/>
              <a:t>Looking for work</a:t>
            </a:r>
          </a:p>
          <a:p>
            <a:pPr marL="457200" indent="-228600" defTabSz="914400">
              <a:lnSpc>
                <a:spcPct val="90000"/>
              </a:lnSpc>
              <a:spcAft>
                <a:spcPts val="600"/>
              </a:spcAft>
              <a:buFont typeface="Arial" panose="020B0604020202020204" pitchFamily="34" charset="0"/>
              <a:buChar char="•"/>
            </a:pPr>
            <a:r>
              <a:rPr lang="en-US" sz="2400" dirty="0"/>
              <a:t>Resume and application letter</a:t>
            </a:r>
          </a:p>
          <a:p>
            <a:pPr marL="457200" indent="-228600" defTabSz="914400">
              <a:lnSpc>
                <a:spcPct val="90000"/>
              </a:lnSpc>
              <a:spcAft>
                <a:spcPts val="600"/>
              </a:spcAft>
              <a:buFont typeface="Arial" panose="020B0604020202020204" pitchFamily="34" charset="0"/>
              <a:buChar char="•"/>
            </a:pPr>
            <a:r>
              <a:rPr lang="en-US" sz="2400" dirty="0"/>
              <a:t>Arranging a job interview</a:t>
            </a:r>
          </a:p>
          <a:p>
            <a:pPr marL="457200" indent="-228600" defTabSz="914400">
              <a:lnSpc>
                <a:spcPct val="90000"/>
              </a:lnSpc>
              <a:spcAft>
                <a:spcPts val="600"/>
              </a:spcAft>
              <a:buFont typeface="Arial" panose="020B0604020202020204" pitchFamily="34" charset="0"/>
              <a:buChar char="•"/>
            </a:pPr>
            <a:r>
              <a:rPr lang="en-US" sz="2400" dirty="0"/>
              <a:t>During the job interview</a:t>
            </a:r>
          </a:p>
          <a:p>
            <a:pPr marL="457200" indent="-228600" defTabSz="914400">
              <a:lnSpc>
                <a:spcPct val="90000"/>
              </a:lnSpc>
              <a:spcAft>
                <a:spcPts val="600"/>
              </a:spcAft>
              <a:buFont typeface="Arial" panose="020B0604020202020204" pitchFamily="34" charset="0"/>
              <a:buChar char="•"/>
            </a:pPr>
            <a:r>
              <a:rPr lang="en-US" sz="2400" dirty="0"/>
              <a:t>Offer of employment</a:t>
            </a:r>
          </a:p>
          <a:p>
            <a:pPr marL="457200" indent="-228600" defTabSz="914400">
              <a:lnSpc>
                <a:spcPct val="90000"/>
              </a:lnSpc>
              <a:spcAft>
                <a:spcPts val="600"/>
              </a:spcAft>
              <a:buFont typeface="Arial" panose="020B0604020202020204" pitchFamily="34" charset="0"/>
              <a:buChar char="•"/>
            </a:pPr>
            <a:r>
              <a:rPr lang="en-US" sz="2400" dirty="0"/>
              <a:t>Employer health forms</a:t>
            </a:r>
          </a:p>
          <a:p>
            <a:pPr marL="457200" indent="-228600" defTabSz="914400">
              <a:lnSpc>
                <a:spcPct val="90000"/>
              </a:lnSpc>
              <a:spcAft>
                <a:spcPts val="600"/>
              </a:spcAft>
              <a:buFont typeface="Arial" panose="020B0604020202020204" pitchFamily="34" charset="0"/>
              <a:buChar char="•"/>
            </a:pPr>
            <a:r>
              <a:rPr lang="en-US" sz="2400" dirty="0"/>
              <a:t>Employer disability data collection forms</a:t>
            </a:r>
          </a:p>
          <a:p>
            <a:pPr marL="457200" indent="-228600" defTabSz="914400">
              <a:lnSpc>
                <a:spcPct val="90000"/>
              </a:lnSpc>
              <a:spcAft>
                <a:spcPts val="600"/>
              </a:spcAft>
              <a:buFont typeface="Arial" panose="020B0604020202020204" pitchFamily="34" charset="0"/>
              <a:buChar char="•"/>
            </a:pPr>
            <a:r>
              <a:rPr lang="en-US" sz="2400" dirty="0"/>
              <a:t>Anytime during employment</a:t>
            </a:r>
          </a:p>
        </p:txBody>
      </p:sp>
    </p:spTree>
    <p:extLst>
      <p:ext uri="{BB962C8B-B14F-4D97-AF65-F5344CB8AC3E}">
        <p14:creationId xmlns:p14="http://schemas.microsoft.com/office/powerpoint/2010/main" val="193305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AAA8">
            <a:alpha val="14000"/>
          </a:srgbClr>
        </a:solidFill>
        <a:effectLst/>
      </p:bgPr>
    </p:bg>
    <p:spTree>
      <p:nvGrpSpPr>
        <p:cNvPr id="1" name=""/>
        <p:cNvGrpSpPr/>
        <p:nvPr/>
      </p:nvGrpSpPr>
      <p:grpSpPr>
        <a:xfrm>
          <a:off x="0" y="0"/>
          <a:ext cx="0" cy="0"/>
          <a:chOff x="0" y="0"/>
          <a:chExt cx="0" cy="0"/>
        </a:xfrm>
      </p:grpSpPr>
      <p:sp>
        <p:nvSpPr>
          <p:cNvPr id="37890" name="Title 1"/>
          <p:cNvSpPr>
            <a:spLocks noGrp="1"/>
          </p:cNvSpPr>
          <p:nvPr>
            <p:ph type="title" idx="4294967295"/>
          </p:nvPr>
        </p:nvSpPr>
        <p:spPr>
          <a:xfrm>
            <a:off x="31819" y="43637"/>
            <a:ext cx="5130800" cy="755650"/>
          </a:xfrm>
        </p:spPr>
        <p:txBody>
          <a:bodyPr>
            <a:normAutofit/>
          </a:bodyPr>
          <a:lstStyle/>
          <a:p>
            <a:pPr algn="ctr" eaLnBrk="1" hangingPunct="1"/>
            <a:r>
              <a:rPr lang="en-AU" altLang="en-US" sz="4000" b="1" dirty="0">
                <a:solidFill>
                  <a:srgbClr val="0070C0"/>
                </a:solidFill>
              </a:rPr>
              <a:t>Disability – specific skills</a:t>
            </a:r>
          </a:p>
        </p:txBody>
      </p:sp>
      <p:pic>
        <p:nvPicPr>
          <p:cNvPr id="7" name="Content Placeholder 4" descr="CIMG5727.JPG"/>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a:fillRect/>
          </a:stretch>
        </p:blipFill>
        <p:spPr>
          <a:xfrm>
            <a:off x="-50509" y="741454"/>
            <a:ext cx="4161911" cy="33812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rcRect b="-4"/>
          <a:stretch>
            <a:fillRect/>
          </a:stretch>
        </p:blipFill>
        <p:spPr>
          <a:xfrm rot="5400000">
            <a:off x="5439517" y="-276899"/>
            <a:ext cx="3608112" cy="4161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802355" y="3626707"/>
            <a:ext cx="4161911" cy="3249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itle 1"/>
          <p:cNvSpPr txBox="1">
            <a:spLocks/>
          </p:cNvSpPr>
          <p:nvPr/>
        </p:nvSpPr>
        <p:spPr>
          <a:xfrm>
            <a:off x="3166225" y="2564707"/>
            <a:ext cx="3854047" cy="1558031"/>
          </a:xfrm>
          <a:prstGeom prst="ellipse">
            <a:avLst/>
          </a:prstGeom>
          <a:solidFill>
            <a:srgbClr val="00AAA8"/>
          </a:solidFill>
        </p:spPr>
        <p:txBody>
          <a:bodyPr vert="horz" lIns="91440" tIns="45720" rIns="91440" bIns="45720" rtlCol="0" anchor="b">
            <a:normAutofit fontScale="92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dirty="0">
                <a:solidFill>
                  <a:schemeClr val="bg1"/>
                </a:solidFill>
              </a:rPr>
              <a:t>Stephanie’s Story </a:t>
            </a:r>
          </a:p>
        </p:txBody>
      </p:sp>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273166" y="4144308"/>
            <a:ext cx="3528393" cy="2735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749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80">
                                          <p:stCondLst>
                                            <p:cond delay="0"/>
                                          </p:stCondLst>
                                        </p:cTn>
                                        <p:tgtEl>
                                          <p:spTgt spid="10"/>
                                        </p:tgtEl>
                                      </p:cBhvr>
                                    </p:animEffect>
                                    <p:anim calcmode="lin" valueType="num">
                                      <p:cBhvr>
                                        <p:cTn id="1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9" dur="26">
                                          <p:stCondLst>
                                            <p:cond delay="650"/>
                                          </p:stCondLst>
                                        </p:cTn>
                                        <p:tgtEl>
                                          <p:spTgt spid="10"/>
                                        </p:tgtEl>
                                      </p:cBhvr>
                                      <p:to x="100000" y="60000"/>
                                    </p:animScale>
                                    <p:animScale>
                                      <p:cBhvr>
                                        <p:cTn id="20" dur="166" decel="50000">
                                          <p:stCondLst>
                                            <p:cond delay="676"/>
                                          </p:stCondLst>
                                        </p:cTn>
                                        <p:tgtEl>
                                          <p:spTgt spid="10"/>
                                        </p:tgtEl>
                                      </p:cBhvr>
                                      <p:to x="100000" y="100000"/>
                                    </p:animScale>
                                    <p:animScale>
                                      <p:cBhvr>
                                        <p:cTn id="21" dur="26">
                                          <p:stCondLst>
                                            <p:cond delay="1312"/>
                                          </p:stCondLst>
                                        </p:cTn>
                                        <p:tgtEl>
                                          <p:spTgt spid="10"/>
                                        </p:tgtEl>
                                      </p:cBhvr>
                                      <p:to x="100000" y="80000"/>
                                    </p:animScale>
                                    <p:animScale>
                                      <p:cBhvr>
                                        <p:cTn id="22" dur="166" decel="50000">
                                          <p:stCondLst>
                                            <p:cond delay="1338"/>
                                          </p:stCondLst>
                                        </p:cTn>
                                        <p:tgtEl>
                                          <p:spTgt spid="10"/>
                                        </p:tgtEl>
                                      </p:cBhvr>
                                      <p:to x="100000" y="100000"/>
                                    </p:animScale>
                                    <p:animScale>
                                      <p:cBhvr>
                                        <p:cTn id="23" dur="26">
                                          <p:stCondLst>
                                            <p:cond delay="1642"/>
                                          </p:stCondLst>
                                        </p:cTn>
                                        <p:tgtEl>
                                          <p:spTgt spid="10"/>
                                        </p:tgtEl>
                                      </p:cBhvr>
                                      <p:to x="100000" y="90000"/>
                                    </p:animScale>
                                    <p:animScale>
                                      <p:cBhvr>
                                        <p:cTn id="24" dur="166" decel="50000">
                                          <p:stCondLst>
                                            <p:cond delay="1668"/>
                                          </p:stCondLst>
                                        </p:cTn>
                                        <p:tgtEl>
                                          <p:spTgt spid="10"/>
                                        </p:tgtEl>
                                      </p:cBhvr>
                                      <p:to x="100000" y="100000"/>
                                    </p:animScale>
                                    <p:animScale>
                                      <p:cBhvr>
                                        <p:cTn id="25" dur="26">
                                          <p:stCondLst>
                                            <p:cond delay="1808"/>
                                          </p:stCondLst>
                                        </p:cTn>
                                        <p:tgtEl>
                                          <p:spTgt spid="10"/>
                                        </p:tgtEl>
                                      </p:cBhvr>
                                      <p:to x="100000" y="95000"/>
                                    </p:animScale>
                                    <p:animScale>
                                      <p:cBhvr>
                                        <p:cTn id="26" dur="166" decel="50000">
                                          <p:stCondLst>
                                            <p:cond delay="1834"/>
                                          </p:stCondLst>
                                        </p:cTn>
                                        <p:tgtEl>
                                          <p:spTgt spid="10"/>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V04641.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
            <a:ext cx="9144000" cy="6858493"/>
          </a:xfrm>
        </p:spPr>
      </p:pic>
    </p:spTree>
    <p:extLst>
      <p:ext uri="{BB962C8B-B14F-4D97-AF65-F5344CB8AC3E}">
        <p14:creationId xmlns:p14="http://schemas.microsoft.com/office/powerpoint/2010/main" val="22488724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9529F">
            <a:alpha val="12000"/>
          </a:srgbClr>
        </a:solidFill>
        <a:effectLst/>
      </p:bgPr>
    </p:bg>
    <p:spTree>
      <p:nvGrpSpPr>
        <p:cNvPr id="1" name="">
          <a:extLst>
            <a:ext uri="{FF2B5EF4-FFF2-40B4-BE49-F238E27FC236}">
              <a16:creationId xmlns:a16="http://schemas.microsoft.com/office/drawing/2014/main" id="{0490A4FA-F9C1-09F0-BE0C-42FBC85D6A2F}"/>
            </a:ext>
          </a:extLst>
        </p:cNvPr>
        <p:cNvGrpSpPr/>
        <p:nvPr/>
      </p:nvGrpSpPr>
      <p:grpSpPr>
        <a:xfrm>
          <a:off x="0" y="0"/>
          <a:ext cx="0" cy="0"/>
          <a:chOff x="0" y="0"/>
          <a:chExt cx="0" cy="0"/>
        </a:xfrm>
      </p:grpSpPr>
      <p:sp useBgFill="1">
        <p:nvSpPr>
          <p:cNvPr id="37895" name="Rectangle 37894">
            <a:extLst>
              <a:ext uri="{FF2B5EF4-FFF2-40B4-BE49-F238E27FC236}">
                <a16:creationId xmlns:a16="http://schemas.microsoft.com/office/drawing/2014/main" id="{0B4F5309-E6AE-B9B9-2561-3E64F578F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Title 1">
            <a:extLst>
              <a:ext uri="{FF2B5EF4-FFF2-40B4-BE49-F238E27FC236}">
                <a16:creationId xmlns:a16="http://schemas.microsoft.com/office/drawing/2014/main" id="{F707D793-F15D-6441-6B3F-CD06409D80E2}"/>
              </a:ext>
            </a:extLst>
          </p:cNvPr>
          <p:cNvSpPr>
            <a:spLocks noGrp="1"/>
          </p:cNvSpPr>
          <p:nvPr>
            <p:ph type="title"/>
          </p:nvPr>
        </p:nvSpPr>
        <p:spPr>
          <a:xfrm>
            <a:off x="473282" y="548680"/>
            <a:ext cx="2800511" cy="1442456"/>
          </a:xfrm>
        </p:spPr>
        <p:txBody>
          <a:bodyPr vert="horz" lIns="91440" tIns="45720" rIns="91440" bIns="45720" rtlCol="0" anchor="b">
            <a:normAutofit/>
          </a:bodyPr>
          <a:lstStyle/>
          <a:p>
            <a:r>
              <a:rPr lang="en-US" altLang="en-US" sz="4700" b="1" dirty="0">
                <a:solidFill>
                  <a:srgbClr val="79529F"/>
                </a:solidFill>
              </a:rPr>
              <a:t>Stories of Hope</a:t>
            </a:r>
          </a:p>
        </p:txBody>
      </p:sp>
      <p:sp>
        <p:nvSpPr>
          <p:cNvPr id="37897" name="sketchy line">
            <a:extLst>
              <a:ext uri="{FF2B5EF4-FFF2-40B4-BE49-F238E27FC236}">
                <a16:creationId xmlns:a16="http://schemas.microsoft.com/office/drawing/2014/main" id="{F4AAFFCB-87B6-B767-AF56-47BDF557B0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D6080CB-C219-2E11-EEF8-B7E377053B4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757496" y="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id="{FAA4CBB2-7D46-79DC-4161-2C74CF111132}"/>
              </a:ext>
            </a:extLst>
          </p:cNvPr>
          <p:cNvSpPr txBox="1"/>
          <p:nvPr/>
        </p:nvSpPr>
        <p:spPr>
          <a:xfrm>
            <a:off x="203075" y="1772816"/>
            <a:ext cx="4572000" cy="4947765"/>
          </a:xfrm>
          <a:prstGeom prst="rect">
            <a:avLst/>
          </a:prstGeom>
          <a:noFill/>
        </p:spPr>
        <p:txBody>
          <a:bodyPr wrap="square">
            <a:spAutoFit/>
          </a:bodyPr>
          <a:lstStyle/>
          <a:p>
            <a:pPr>
              <a:lnSpc>
                <a:spcPct val="200000"/>
              </a:lnSpc>
            </a:pPr>
            <a:r>
              <a:rPr lang="en-AU" sz="1600" dirty="0">
                <a:hlinkClick r:id="rId4"/>
              </a:rPr>
              <a:t>nced.org.au/stories/</a:t>
            </a:r>
          </a:p>
          <a:p>
            <a:pPr>
              <a:lnSpc>
                <a:spcPct val="200000"/>
              </a:lnSpc>
            </a:pPr>
            <a:r>
              <a:rPr lang="en-AU" sz="1600" dirty="0">
                <a:hlinkClick r:id="rId5"/>
              </a:rPr>
              <a:t>help.org.au/news/</a:t>
            </a:r>
            <a:endParaRPr lang="en-AU" sz="1600" dirty="0"/>
          </a:p>
          <a:p>
            <a:pPr>
              <a:lnSpc>
                <a:spcPct val="200000"/>
              </a:lnSpc>
            </a:pPr>
            <a:r>
              <a:rPr lang="en-AU" sz="1600" dirty="0"/>
              <a:t> </a:t>
            </a:r>
            <a:r>
              <a:rPr lang="en-GB" sz="1600" dirty="0">
                <a:hlinkClick r:id="rId6"/>
              </a:rPr>
              <a:t>humanrights.gov.au/our-work/disability-rights/meet-the-experts-videos</a:t>
            </a:r>
            <a:endParaRPr lang="en-AU" sz="1600" dirty="0"/>
          </a:p>
          <a:p>
            <a:pPr>
              <a:lnSpc>
                <a:spcPct val="200000"/>
              </a:lnSpc>
            </a:pPr>
            <a:r>
              <a:rPr lang="en-AU" sz="1600" dirty="0">
                <a:hlinkClick r:id="rId7"/>
              </a:rPr>
              <a:t>https://www.youtube.com/watch?v=u_B25cPQ0E4</a:t>
            </a:r>
            <a:br>
              <a:rPr lang="en-AU" sz="1600" dirty="0">
                <a:hlinkClick r:id="rId7"/>
              </a:rPr>
            </a:br>
            <a:r>
              <a:rPr lang="en-AU" sz="1600" dirty="0">
                <a:hlinkClick r:id="rId7"/>
              </a:rPr>
              <a:t>https://www.abc.net.au/news/2020-07-16/employment-program-a-neurodiversity-success-story/12464746 </a:t>
            </a:r>
            <a:br>
              <a:rPr lang="en-AU" sz="1600" dirty="0"/>
            </a:br>
            <a:r>
              <a:rPr lang="en-AU" sz="1600" dirty="0">
                <a:hlinkClick r:id="rId8"/>
              </a:rPr>
              <a:t>www.youtube.com/watch?v=SVMMMpZdgFE</a:t>
            </a:r>
            <a:endParaRPr lang="en-AU" sz="1600" dirty="0"/>
          </a:p>
          <a:p>
            <a:pPr>
              <a:lnSpc>
                <a:spcPct val="200000"/>
              </a:lnSpc>
            </a:pPr>
            <a:r>
              <a:rPr lang="en-AU" sz="1600" dirty="0">
                <a:hlinkClick r:id="rId9"/>
              </a:rPr>
              <a:t>www.youtube.com/watch?v=Rh2kCojsAHg</a:t>
            </a:r>
            <a:r>
              <a:rPr lang="en-AU" sz="1600" dirty="0"/>
              <a:t>  </a:t>
            </a:r>
          </a:p>
        </p:txBody>
      </p:sp>
    </p:spTree>
    <p:extLst>
      <p:ext uri="{BB962C8B-B14F-4D97-AF65-F5344CB8AC3E}">
        <p14:creationId xmlns:p14="http://schemas.microsoft.com/office/powerpoint/2010/main" val="263220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7890"/>
                                        </p:tgtEl>
                                        <p:attrNameLst>
                                          <p:attrName>style.visibility</p:attrName>
                                        </p:attrNameLst>
                                      </p:cBhvr>
                                      <p:to>
                                        <p:strVal val="visible"/>
                                      </p:to>
                                    </p:set>
                                    <p:animEffect transition="in" filter="fade">
                                      <p:cBhvr>
                                        <p:cTn id="7" dur="7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AAA8">
            <a:alpha val="14000"/>
          </a:srgbClr>
        </a:solidFill>
        <a:effectLst/>
      </p:bgPr>
    </p:bg>
    <p:spTree>
      <p:nvGrpSpPr>
        <p:cNvPr id="1" name=""/>
        <p:cNvGrpSpPr/>
        <p:nvPr/>
      </p:nvGrpSpPr>
      <p:grpSpPr>
        <a:xfrm>
          <a:off x="0" y="0"/>
          <a:ext cx="0" cy="0"/>
          <a:chOff x="0" y="0"/>
          <a:chExt cx="0" cy="0"/>
        </a:xfrm>
      </p:grpSpPr>
      <p:sp useBgFill="1">
        <p:nvSpPr>
          <p:cNvPr id="37895" name="Rectangle 3789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Title 1"/>
          <p:cNvSpPr>
            <a:spLocks noGrp="1"/>
          </p:cNvSpPr>
          <p:nvPr>
            <p:ph type="title"/>
          </p:nvPr>
        </p:nvSpPr>
        <p:spPr>
          <a:xfrm>
            <a:off x="3973321" y="640080"/>
            <a:ext cx="4688333" cy="3566160"/>
          </a:xfrm>
        </p:spPr>
        <p:txBody>
          <a:bodyPr vert="horz" lIns="91440" tIns="45720" rIns="91440" bIns="45720" rtlCol="0" anchor="b">
            <a:normAutofit/>
          </a:bodyPr>
          <a:lstStyle/>
          <a:p>
            <a:r>
              <a:rPr lang="en-US" altLang="en-US" sz="4700" b="1" dirty="0"/>
              <a:t>Where are the Jobs?</a:t>
            </a:r>
          </a:p>
        </p:txBody>
      </p:sp>
      <p:pic>
        <p:nvPicPr>
          <p:cNvPr id="4100" name="Picture 4">
            <a:extLst>
              <a:ext uri="{FF2B5EF4-FFF2-40B4-BE49-F238E27FC236}">
                <a16:creationId xmlns:a16="http://schemas.microsoft.com/office/drawing/2014/main" id="{30F71D5E-8456-5837-465F-24F21E25C98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789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646" y="4409267"/>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043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895" name="Rectangle 3789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7" name="Rectangle 37896">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9" name="Rectangle 37898">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01" name="Rectangle 37900">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Title 1"/>
          <p:cNvSpPr>
            <a:spLocks noGrp="1"/>
          </p:cNvSpPr>
          <p:nvPr>
            <p:ph type="title" idx="4294967295"/>
          </p:nvPr>
        </p:nvSpPr>
        <p:spPr>
          <a:xfrm>
            <a:off x="524784" y="248038"/>
            <a:ext cx="5297791" cy="1159200"/>
          </a:xfrm>
        </p:spPr>
        <p:txBody>
          <a:bodyPr vert="horz" lIns="91440" tIns="45720" rIns="91440" bIns="45720" rtlCol="0" anchor="ctr">
            <a:normAutofit/>
          </a:bodyPr>
          <a:lstStyle/>
          <a:p>
            <a:r>
              <a:rPr lang="en-US" altLang="en-US" sz="3500" b="1" kern="1200">
                <a:solidFill>
                  <a:srgbClr val="FFFFFF"/>
                </a:solidFill>
                <a:latin typeface="+mj-lt"/>
                <a:ea typeface="+mj-ea"/>
                <a:cs typeface="+mj-cs"/>
              </a:rPr>
              <a:t>Labour Market Trends</a:t>
            </a:r>
          </a:p>
        </p:txBody>
      </p:sp>
      <p:sp>
        <p:nvSpPr>
          <p:cNvPr id="3" name="Rectangle 2"/>
          <p:cNvSpPr/>
          <p:nvPr/>
        </p:nvSpPr>
        <p:spPr>
          <a:xfrm>
            <a:off x="6429374" y="390832"/>
            <a:ext cx="2425189" cy="873612"/>
          </a:xfrm>
          <a:prstGeom prst="rect">
            <a:avLst/>
          </a:prstGeom>
        </p:spPr>
        <p:txBody>
          <a:bodyPr vert="horz" lIns="91440" tIns="45720" rIns="91440" bIns="45720" rtlCol="0" anchor="ctr">
            <a:normAutofit/>
          </a:bodyPr>
          <a:lstStyle/>
          <a:p>
            <a:pPr defTabSz="914400">
              <a:lnSpc>
                <a:spcPct val="90000"/>
              </a:lnSpc>
              <a:spcBef>
                <a:spcPts val="1000"/>
              </a:spcBef>
            </a:pPr>
            <a:r>
              <a:rPr lang="en-US" altLang="en-US" sz="1700" b="1" kern="1200">
                <a:solidFill>
                  <a:srgbClr val="FFFFFF"/>
                </a:solidFill>
                <a:latin typeface="+mn-lt"/>
                <a:ea typeface="+mn-ea"/>
                <a:cs typeface="+mn-cs"/>
              </a:rPr>
              <a:t>Top 5 growth industries in Australia</a:t>
            </a:r>
            <a:endParaRPr lang="en-US" sz="1700" kern="1200">
              <a:solidFill>
                <a:srgbClr val="FFFFFF"/>
              </a:solidFill>
              <a:latin typeface="+mn-lt"/>
              <a:ea typeface="+mn-ea"/>
              <a:cs typeface="+mn-cs"/>
            </a:endParaRPr>
          </a:p>
        </p:txBody>
      </p:sp>
      <p:pic>
        <p:nvPicPr>
          <p:cNvPr id="27" name="Picture 26">
            <a:extLst>
              <a:ext uri="{FF2B5EF4-FFF2-40B4-BE49-F238E27FC236}">
                <a16:creationId xmlns:a16="http://schemas.microsoft.com/office/drawing/2014/main" id="{3E5273E7-B3F4-B1F8-FF3A-4EB9339CFCCC}"/>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tretch>
            <a:fillRect/>
          </a:stretch>
        </p:blipFill>
        <p:spPr>
          <a:xfrm>
            <a:off x="-1" y="1841550"/>
            <a:ext cx="9123227" cy="3603674"/>
          </a:xfrm>
          <a:prstGeom prst="rect">
            <a:avLst/>
          </a:prstGeom>
        </p:spPr>
      </p:pic>
    </p:spTree>
    <p:extLst>
      <p:ext uri="{BB962C8B-B14F-4D97-AF65-F5344CB8AC3E}">
        <p14:creationId xmlns:p14="http://schemas.microsoft.com/office/powerpoint/2010/main" val="4234230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DE20">
            <a:alpha val="17000"/>
          </a:srgbClr>
        </a:solidFill>
        <a:effectLst/>
      </p:bgPr>
    </p:bg>
    <p:spTree>
      <p:nvGrpSpPr>
        <p:cNvPr id="1" name=""/>
        <p:cNvGrpSpPr/>
        <p:nvPr/>
      </p:nvGrpSpPr>
      <p:grpSpPr>
        <a:xfrm>
          <a:off x="0" y="0"/>
          <a:ext cx="0" cy="0"/>
          <a:chOff x="0" y="0"/>
          <a:chExt cx="0" cy="0"/>
        </a:xfrm>
      </p:grpSpPr>
      <p:sp useBgFill="1">
        <p:nvSpPr>
          <p:cNvPr id="37895" name="Rectangle 3789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Title 1"/>
          <p:cNvSpPr>
            <a:spLocks noGrp="1"/>
          </p:cNvSpPr>
          <p:nvPr>
            <p:ph type="title"/>
          </p:nvPr>
        </p:nvSpPr>
        <p:spPr>
          <a:xfrm>
            <a:off x="480060" y="325369"/>
            <a:ext cx="3276451" cy="1956841"/>
          </a:xfrm>
        </p:spPr>
        <p:txBody>
          <a:bodyPr vert="horz" lIns="91440" tIns="45720" rIns="91440" bIns="45720" rtlCol="0" anchor="b">
            <a:normAutofit/>
          </a:bodyPr>
          <a:lstStyle/>
          <a:p>
            <a:r>
              <a:rPr lang="en-US" altLang="en-US" sz="3300" b="1" dirty="0">
                <a:solidFill>
                  <a:srgbClr val="32348D"/>
                </a:solidFill>
              </a:rPr>
              <a:t>Fastest growing jobs over the next 5 years….</a:t>
            </a:r>
          </a:p>
        </p:txBody>
      </p:sp>
      <p:sp>
        <p:nvSpPr>
          <p:cNvPr id="3789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a:extLst>
              <a:ext uri="{FF2B5EF4-FFF2-40B4-BE49-F238E27FC236}">
                <a16:creationId xmlns:a16="http://schemas.microsoft.com/office/drawing/2014/main" id="{717910FC-0B51-4966-1EE5-6CDCBCBA06BA}"/>
              </a:ext>
            </a:extLst>
          </p:cNvPr>
          <p:cNvSpPr>
            <a:spLocks noChangeArrowheads="1"/>
          </p:cNvSpPr>
          <p:nvPr/>
        </p:nvSpPr>
        <p:spPr bwMode="auto">
          <a:xfrm>
            <a:off x="480060" y="2696830"/>
            <a:ext cx="3155836" cy="381301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lvl="0" defTabSz="914400" fontAlgn="base">
              <a:lnSpc>
                <a:spcPct val="150000"/>
              </a:lnSpc>
              <a:spcBef>
                <a:spcPct val="0"/>
              </a:spcBef>
              <a:spcAft>
                <a:spcPts val="600"/>
              </a:spcAft>
            </a:pPr>
            <a:r>
              <a:rPr kumimoji="0" lang="en-US" altLang="en-US" b="1" i="0" u="none" strike="noStrike" cap="none" normalizeH="0" baseline="0" dirty="0">
                <a:ln>
                  <a:noFill/>
                </a:ln>
                <a:solidFill>
                  <a:schemeClr val="accent1">
                    <a:lumMod val="75000"/>
                  </a:schemeClr>
                </a:solidFill>
                <a:effectLst/>
              </a:rPr>
              <a:t>Aged or Disabled Carers</a:t>
            </a:r>
            <a:br>
              <a:rPr kumimoji="0" lang="en-US" altLang="en-US" b="0" i="0" u="none" strike="noStrike" cap="none" normalizeH="0" baseline="0" dirty="0">
                <a:ln>
                  <a:noFill/>
                </a:ln>
                <a:solidFill>
                  <a:schemeClr val="accent1">
                    <a:lumMod val="75000"/>
                  </a:schemeClr>
                </a:solidFill>
                <a:effectLst/>
              </a:rPr>
            </a:br>
            <a:r>
              <a:rPr lang="en-US" altLang="en-US" b="1" dirty="0">
                <a:solidFill>
                  <a:schemeClr val="accent1">
                    <a:lumMod val="75000"/>
                  </a:schemeClr>
                </a:solidFill>
              </a:rPr>
              <a:t>Registered Nurses</a:t>
            </a:r>
            <a:br>
              <a:rPr lang="en-US" altLang="en-US" b="1" dirty="0">
                <a:solidFill>
                  <a:schemeClr val="accent1">
                    <a:lumMod val="75000"/>
                  </a:schemeClr>
                </a:solidFill>
              </a:rPr>
            </a:br>
            <a:r>
              <a:rPr lang="en-US" b="1" dirty="0">
                <a:solidFill>
                  <a:schemeClr val="accent1">
                    <a:lumMod val="75000"/>
                  </a:schemeClr>
                </a:solidFill>
              </a:rPr>
              <a:t>Software and Applications Programmers</a:t>
            </a:r>
            <a:br>
              <a:rPr kumimoji="0" lang="en-US" altLang="en-US" b="0" i="0" u="none" strike="noStrike" cap="none" normalizeH="0" baseline="0" dirty="0">
                <a:ln>
                  <a:noFill/>
                </a:ln>
                <a:solidFill>
                  <a:schemeClr val="accent1">
                    <a:lumMod val="75000"/>
                  </a:schemeClr>
                </a:solidFill>
                <a:effectLst/>
              </a:rPr>
            </a:br>
            <a:r>
              <a:rPr lang="en-US" b="1" dirty="0">
                <a:solidFill>
                  <a:schemeClr val="accent1">
                    <a:lumMod val="75000"/>
                  </a:schemeClr>
                </a:solidFill>
              </a:rPr>
              <a:t>Management and Organisation Analysts </a:t>
            </a:r>
            <a:br>
              <a:rPr lang="en-US" dirty="0">
                <a:solidFill>
                  <a:schemeClr val="accent1">
                    <a:lumMod val="75000"/>
                  </a:schemeClr>
                </a:solidFill>
              </a:rPr>
            </a:br>
            <a:r>
              <a:rPr lang="en-US" b="1" dirty="0">
                <a:solidFill>
                  <a:schemeClr val="accent1">
                    <a:lumMod val="75000"/>
                  </a:schemeClr>
                </a:solidFill>
              </a:rPr>
              <a:t>Electricians</a:t>
            </a:r>
            <a:br>
              <a:rPr lang="en-US" dirty="0">
                <a:solidFill>
                  <a:schemeClr val="accent1">
                    <a:lumMod val="75000"/>
                  </a:schemeClr>
                </a:solidFill>
              </a:rPr>
            </a:br>
            <a:r>
              <a:rPr lang="en-US" b="1" dirty="0">
                <a:solidFill>
                  <a:schemeClr val="accent1">
                    <a:lumMod val="75000"/>
                  </a:schemeClr>
                </a:solidFill>
              </a:rPr>
              <a:t>C</a:t>
            </a:r>
            <a:r>
              <a:rPr lang="en-US" altLang="en-US" b="1" dirty="0">
                <a:solidFill>
                  <a:schemeClr val="accent1">
                    <a:lumMod val="75000"/>
                  </a:schemeClr>
                </a:solidFill>
              </a:rPr>
              <a:t>onstruction Managers </a:t>
            </a:r>
            <a:br>
              <a:rPr lang="en-US" altLang="en-US" b="1" dirty="0">
                <a:solidFill>
                  <a:schemeClr val="accent1">
                    <a:lumMod val="75000"/>
                  </a:schemeClr>
                </a:solidFill>
              </a:rPr>
            </a:br>
            <a:r>
              <a:rPr lang="en-US" altLang="en-US" b="1" dirty="0">
                <a:solidFill>
                  <a:schemeClr val="accent1">
                    <a:lumMod val="75000"/>
                  </a:schemeClr>
                </a:solidFill>
              </a:rPr>
              <a:t>Truck Drivers</a:t>
            </a:r>
            <a:endParaRPr kumimoji="0" lang="en-US" altLang="en-US" b="0" i="0" u="none" strike="noStrike" cap="none" normalizeH="0" baseline="0" dirty="0">
              <a:ln>
                <a:noFill/>
              </a:ln>
              <a:effectLst/>
            </a:endParaRPr>
          </a:p>
        </p:txBody>
      </p:sp>
      <p:pic>
        <p:nvPicPr>
          <p:cNvPr id="12" name="Picture 11" descr="Doctor check on an elderly woman">
            <a:extLst>
              <a:ext uri="{FF2B5EF4-FFF2-40B4-BE49-F238E27FC236}">
                <a16:creationId xmlns:a16="http://schemas.microsoft.com/office/drawing/2014/main" id="{C1593755-AFD9-8392-7AAF-509A54197257}"/>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b="-1"/>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6542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592A">
            <a:alpha val="13000"/>
          </a:srgbClr>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 y="325369"/>
            <a:ext cx="3276451" cy="1956841"/>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300" b="1" spc="-50" dirty="0">
                <a:latin typeface="+mj-lt"/>
                <a:ea typeface="+mj-ea"/>
                <a:cs typeface="+mj-cs"/>
              </a:rPr>
              <a:t>What will future work look like?</a:t>
            </a:r>
            <a:endParaRPr lang="en-US" sz="4300" dirty="0">
              <a:latin typeface="+mj-lt"/>
              <a:ea typeface="+mj-ea"/>
              <a:cs typeface="+mj-cs"/>
            </a:endParaRPr>
          </a:p>
        </p:txBody>
      </p:sp>
      <p:sp>
        <p:nvSpPr>
          <p:cNvPr id="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0060" y="2872899"/>
            <a:ext cx="3182691" cy="3320668"/>
          </a:xfrm>
          <a:prstGeom prst="rect">
            <a:avLst/>
          </a:prstGeom>
        </p:spPr>
        <p:txBody>
          <a:bodyPr vert="horz" lIns="91440" tIns="45720" rIns="91440" bIns="45720" rtlCol="0">
            <a:normAutofit/>
          </a:bodyPr>
          <a:lstStyle/>
          <a:p>
            <a:pPr defTabSz="914400">
              <a:lnSpc>
                <a:spcPct val="90000"/>
              </a:lnSpc>
              <a:spcAft>
                <a:spcPts val="600"/>
              </a:spcAft>
            </a:pPr>
            <a:r>
              <a:rPr lang="en-US" sz="2000" i="1" dirty="0"/>
              <a:t>Security  lies not so much in employment, but rather in employability. How we manage and maintain our employability will be our career. Who we are and what we can offer will become our career. </a:t>
            </a:r>
          </a:p>
          <a:p>
            <a:pPr defTabSz="914400">
              <a:lnSpc>
                <a:spcPct val="90000"/>
              </a:lnSpc>
              <a:spcAft>
                <a:spcPts val="600"/>
              </a:spcAft>
            </a:pPr>
            <a:r>
              <a:rPr lang="en-US" sz="2000" i="1" dirty="0"/>
              <a:t>Career becomes our business  </a:t>
            </a:r>
          </a:p>
          <a:p>
            <a:pPr defTabSz="914400">
              <a:lnSpc>
                <a:spcPct val="90000"/>
              </a:lnSpc>
              <a:spcAft>
                <a:spcPts val="600"/>
              </a:spcAft>
            </a:pPr>
            <a:r>
              <a:rPr lang="en-US" sz="2000" i="1" dirty="0"/>
              <a:t>Professor Tony Watts UK 2014   </a:t>
            </a:r>
          </a:p>
        </p:txBody>
      </p:sp>
      <p:pic>
        <p:nvPicPr>
          <p:cNvPr id="3" name="Picture 2">
            <a:extLst>
              <a:ext uri="{FF2B5EF4-FFF2-40B4-BE49-F238E27FC236}">
                <a16:creationId xmlns:a16="http://schemas.microsoft.com/office/drawing/2014/main" id="{88AE3D1B-C7BA-8A9B-DF1B-739F99214EC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60024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alpha val="14000"/>
          </a:srgbClr>
        </a:solidFill>
        <a:effectLst/>
      </p:bgPr>
    </p:bg>
    <p:spTree>
      <p:nvGrpSpPr>
        <p:cNvPr id="1" name=""/>
        <p:cNvGrpSpPr/>
        <p:nvPr/>
      </p:nvGrpSpPr>
      <p:grpSpPr>
        <a:xfrm>
          <a:off x="0" y="0"/>
          <a:ext cx="0" cy="0"/>
          <a:chOff x="0" y="0"/>
          <a:chExt cx="0" cy="0"/>
        </a:xfrm>
      </p:grpSpPr>
      <p:sp>
        <p:nvSpPr>
          <p:cNvPr id="8" name="Rectangle 7"/>
          <p:cNvSpPr/>
          <p:nvPr/>
        </p:nvSpPr>
        <p:spPr>
          <a:xfrm>
            <a:off x="316945" y="-33140"/>
            <a:ext cx="9007937" cy="1323439"/>
          </a:xfrm>
          <a:prstGeom prst="rect">
            <a:avLst/>
          </a:prstGeom>
        </p:spPr>
        <p:txBody>
          <a:bodyPr wrap="square">
            <a:spAutoFit/>
          </a:bodyPr>
          <a:lstStyle/>
          <a:p>
            <a:r>
              <a:rPr lang="en-US" sz="4000" b="1" spc="-50" dirty="0">
                <a:solidFill>
                  <a:srgbClr val="0070C0"/>
                </a:solidFill>
                <a:latin typeface="+mj-lt"/>
                <a:ea typeface="+mj-ea"/>
                <a:cs typeface="+mj-cs"/>
              </a:rPr>
              <a:t>Help your young person explore careers</a:t>
            </a:r>
            <a:br>
              <a:rPr lang="en-US" sz="4000" b="1" spc="-50" dirty="0">
                <a:solidFill>
                  <a:srgbClr val="0070C0"/>
                </a:solidFill>
                <a:latin typeface="+mj-lt"/>
                <a:ea typeface="+mj-ea"/>
                <a:cs typeface="+mj-cs"/>
              </a:rPr>
            </a:br>
            <a:r>
              <a:rPr lang="en-US" sz="4000" b="1" spc="-50" dirty="0">
                <a:solidFill>
                  <a:srgbClr val="0070C0"/>
                </a:solidFill>
                <a:latin typeface="+mj-lt"/>
                <a:ea typeface="+mj-ea"/>
                <a:cs typeface="+mj-cs"/>
              </a:rPr>
              <a:t>they like…..</a:t>
            </a:r>
            <a:endParaRPr lang="en-AU" sz="4000" b="1" spc="-50" dirty="0">
              <a:solidFill>
                <a:srgbClr val="0070C0"/>
              </a:solidFill>
              <a:latin typeface="+mj-lt"/>
              <a:ea typeface="+mj-ea"/>
              <a:cs typeface="+mj-cs"/>
            </a:endParaRPr>
          </a:p>
        </p:txBody>
      </p:sp>
      <p:pic>
        <p:nvPicPr>
          <p:cNvPr id="4" name="Picture 3">
            <a:hlinkClick r:id="rId3"/>
            <a:extLst>
              <a:ext uri="{FF2B5EF4-FFF2-40B4-BE49-F238E27FC236}">
                <a16:creationId xmlns:a16="http://schemas.microsoft.com/office/drawing/2014/main" id="{08D606B6-740B-ACED-D7A0-5425B16E7DD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02678" y="1212404"/>
            <a:ext cx="2181225" cy="828675"/>
          </a:xfrm>
          <a:prstGeom prst="rect">
            <a:avLst/>
          </a:prstGeom>
        </p:spPr>
      </p:pic>
      <p:sp>
        <p:nvSpPr>
          <p:cNvPr id="11" name="TextBox 10">
            <a:extLst>
              <a:ext uri="{FF2B5EF4-FFF2-40B4-BE49-F238E27FC236}">
                <a16:creationId xmlns:a16="http://schemas.microsoft.com/office/drawing/2014/main" id="{4342F741-AE69-3E4F-FD6B-54E0E0EACDA7}"/>
              </a:ext>
            </a:extLst>
          </p:cNvPr>
          <p:cNvSpPr txBox="1"/>
          <p:nvPr/>
        </p:nvSpPr>
        <p:spPr>
          <a:xfrm>
            <a:off x="5204342" y="1992764"/>
            <a:ext cx="2574032" cy="369332"/>
          </a:xfrm>
          <a:prstGeom prst="rect">
            <a:avLst/>
          </a:prstGeom>
          <a:noFill/>
        </p:spPr>
        <p:txBody>
          <a:bodyPr wrap="square">
            <a:spAutoFit/>
          </a:bodyPr>
          <a:lstStyle/>
          <a:p>
            <a:r>
              <a:rPr lang="en-AU" dirty="0">
                <a:hlinkClick r:id="rId5"/>
              </a:rPr>
              <a:t>myfuture.edu.au/</a:t>
            </a:r>
            <a:r>
              <a:rPr lang="en-AU" dirty="0"/>
              <a:t> </a:t>
            </a:r>
          </a:p>
        </p:txBody>
      </p:sp>
      <p:pic>
        <p:nvPicPr>
          <p:cNvPr id="13" name="Picture 12">
            <a:hlinkClick r:id="rId6"/>
            <a:extLst>
              <a:ext uri="{FF2B5EF4-FFF2-40B4-BE49-F238E27FC236}">
                <a16:creationId xmlns:a16="http://schemas.microsoft.com/office/drawing/2014/main" id="{4FD51A46-0985-D4E6-7D45-98BA5DEAE53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26043" y="1582118"/>
            <a:ext cx="4286250" cy="1190625"/>
          </a:xfrm>
          <a:prstGeom prst="rect">
            <a:avLst/>
          </a:prstGeom>
        </p:spPr>
      </p:pic>
      <p:sp>
        <p:nvSpPr>
          <p:cNvPr id="15" name="TextBox 14">
            <a:extLst>
              <a:ext uri="{FF2B5EF4-FFF2-40B4-BE49-F238E27FC236}">
                <a16:creationId xmlns:a16="http://schemas.microsoft.com/office/drawing/2014/main" id="{0CC853CB-FAEF-8189-7FE5-AFE3C4B06DC1}"/>
              </a:ext>
            </a:extLst>
          </p:cNvPr>
          <p:cNvSpPr txBox="1"/>
          <p:nvPr/>
        </p:nvSpPr>
        <p:spPr>
          <a:xfrm>
            <a:off x="123305" y="2735703"/>
            <a:ext cx="4572000" cy="369332"/>
          </a:xfrm>
          <a:prstGeom prst="rect">
            <a:avLst/>
          </a:prstGeom>
          <a:noFill/>
        </p:spPr>
        <p:txBody>
          <a:bodyPr wrap="square">
            <a:spAutoFit/>
          </a:bodyPr>
          <a:lstStyle/>
          <a:p>
            <a:r>
              <a:rPr lang="en-AU" dirty="0">
                <a:hlinkClick r:id="rId6"/>
              </a:rPr>
              <a:t>apprenticeships.gov.au/</a:t>
            </a:r>
            <a:r>
              <a:rPr lang="en-AU" dirty="0"/>
              <a:t> </a:t>
            </a:r>
          </a:p>
        </p:txBody>
      </p:sp>
      <p:pic>
        <p:nvPicPr>
          <p:cNvPr id="17" name="Picture 16">
            <a:hlinkClick r:id="rId8"/>
            <a:extLst>
              <a:ext uri="{FF2B5EF4-FFF2-40B4-BE49-F238E27FC236}">
                <a16:creationId xmlns:a16="http://schemas.microsoft.com/office/drawing/2014/main" id="{DFEBE27C-4173-F2D2-CBAE-F516ED89D8D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45093" y="5129961"/>
            <a:ext cx="4267200" cy="1123950"/>
          </a:xfrm>
          <a:prstGeom prst="rect">
            <a:avLst/>
          </a:prstGeom>
        </p:spPr>
      </p:pic>
      <p:sp>
        <p:nvSpPr>
          <p:cNvPr id="19" name="TextBox 18">
            <a:extLst>
              <a:ext uri="{FF2B5EF4-FFF2-40B4-BE49-F238E27FC236}">
                <a16:creationId xmlns:a16="http://schemas.microsoft.com/office/drawing/2014/main" id="{BB062B84-836A-5E12-051F-2EC233DC8D0D}"/>
              </a:ext>
            </a:extLst>
          </p:cNvPr>
          <p:cNvSpPr txBox="1"/>
          <p:nvPr/>
        </p:nvSpPr>
        <p:spPr>
          <a:xfrm>
            <a:off x="178507" y="6237312"/>
            <a:ext cx="4572000" cy="369332"/>
          </a:xfrm>
          <a:prstGeom prst="rect">
            <a:avLst/>
          </a:prstGeom>
          <a:noFill/>
        </p:spPr>
        <p:txBody>
          <a:bodyPr wrap="square">
            <a:spAutoFit/>
          </a:bodyPr>
          <a:lstStyle/>
          <a:p>
            <a:r>
              <a:rPr lang="en-AU" dirty="0">
                <a:hlinkClick r:id="rId8"/>
              </a:rPr>
              <a:t>jobaccess.gov.au/</a:t>
            </a:r>
            <a:r>
              <a:rPr lang="en-AU" dirty="0"/>
              <a:t> </a:t>
            </a:r>
          </a:p>
        </p:txBody>
      </p:sp>
      <p:pic>
        <p:nvPicPr>
          <p:cNvPr id="21" name="Picture 20">
            <a:hlinkClick r:id="rId10"/>
            <a:extLst>
              <a:ext uri="{FF2B5EF4-FFF2-40B4-BE49-F238E27FC236}">
                <a16:creationId xmlns:a16="http://schemas.microsoft.com/office/drawing/2014/main" id="{EB7FD644-76B2-8964-AD48-1F2AE775487A}"/>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42884" y="3373908"/>
            <a:ext cx="3867150" cy="1000125"/>
          </a:xfrm>
          <a:prstGeom prst="rect">
            <a:avLst/>
          </a:prstGeom>
        </p:spPr>
      </p:pic>
      <p:sp>
        <p:nvSpPr>
          <p:cNvPr id="23" name="TextBox 22">
            <a:extLst>
              <a:ext uri="{FF2B5EF4-FFF2-40B4-BE49-F238E27FC236}">
                <a16:creationId xmlns:a16="http://schemas.microsoft.com/office/drawing/2014/main" id="{81D410CD-484E-2340-E90B-4247CAD96B2B}"/>
              </a:ext>
            </a:extLst>
          </p:cNvPr>
          <p:cNvSpPr txBox="1"/>
          <p:nvPr/>
        </p:nvSpPr>
        <p:spPr>
          <a:xfrm>
            <a:off x="178507" y="4356125"/>
            <a:ext cx="4572000" cy="369332"/>
          </a:xfrm>
          <a:prstGeom prst="rect">
            <a:avLst/>
          </a:prstGeom>
          <a:noFill/>
        </p:spPr>
        <p:txBody>
          <a:bodyPr wrap="square">
            <a:spAutoFit/>
          </a:bodyPr>
          <a:lstStyle/>
          <a:p>
            <a:r>
              <a:rPr lang="en-AU" dirty="0">
                <a:hlinkClick r:id="rId10"/>
              </a:rPr>
              <a:t>yourcareer.gov.au/</a:t>
            </a:r>
            <a:r>
              <a:rPr lang="en-AU" dirty="0"/>
              <a:t> </a:t>
            </a:r>
          </a:p>
        </p:txBody>
      </p:sp>
      <p:sp>
        <p:nvSpPr>
          <p:cNvPr id="25" name="TextBox 24">
            <a:extLst>
              <a:ext uri="{FF2B5EF4-FFF2-40B4-BE49-F238E27FC236}">
                <a16:creationId xmlns:a16="http://schemas.microsoft.com/office/drawing/2014/main" id="{724E00D2-CC20-B797-8D82-215A773E09E6}"/>
              </a:ext>
            </a:extLst>
          </p:cNvPr>
          <p:cNvSpPr txBox="1"/>
          <p:nvPr/>
        </p:nvSpPr>
        <p:spPr>
          <a:xfrm>
            <a:off x="5228672" y="3503569"/>
            <a:ext cx="3364605" cy="646331"/>
          </a:xfrm>
          <a:prstGeom prst="rect">
            <a:avLst/>
          </a:prstGeom>
          <a:noFill/>
        </p:spPr>
        <p:txBody>
          <a:bodyPr wrap="square">
            <a:spAutoFit/>
          </a:bodyPr>
          <a:lstStyle/>
          <a:p>
            <a:r>
              <a:rPr lang="en-GB" dirty="0">
                <a:hlinkClick r:id="rId12"/>
              </a:rPr>
              <a:t>ccca.edu.au/career-resources/explore-your-interests/</a:t>
            </a:r>
            <a:r>
              <a:rPr lang="en-AU" dirty="0"/>
              <a:t> </a:t>
            </a:r>
          </a:p>
        </p:txBody>
      </p:sp>
      <p:pic>
        <p:nvPicPr>
          <p:cNvPr id="27" name="Picture 26">
            <a:hlinkClick r:id="rId13"/>
            <a:extLst>
              <a:ext uri="{FF2B5EF4-FFF2-40B4-BE49-F238E27FC236}">
                <a16:creationId xmlns:a16="http://schemas.microsoft.com/office/drawing/2014/main" id="{D81115E0-42DC-F945-A44E-1AA9B1FE339D}"/>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5242100" y="2548737"/>
            <a:ext cx="2914650" cy="1009650"/>
          </a:xfrm>
          <a:prstGeom prst="rect">
            <a:avLst/>
          </a:prstGeom>
        </p:spPr>
      </p:pic>
      <p:pic>
        <p:nvPicPr>
          <p:cNvPr id="31" name="Picture 30">
            <a:hlinkClick r:id="rId15"/>
            <a:extLst>
              <a:ext uri="{FF2B5EF4-FFF2-40B4-BE49-F238E27FC236}">
                <a16:creationId xmlns:a16="http://schemas.microsoft.com/office/drawing/2014/main" id="{79A78177-9E0F-175E-0452-94CBFB91D6A2}"/>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5941755" y="5762561"/>
            <a:ext cx="3028950" cy="542925"/>
          </a:xfrm>
          <a:prstGeom prst="rect">
            <a:avLst/>
          </a:prstGeom>
        </p:spPr>
      </p:pic>
      <p:sp>
        <p:nvSpPr>
          <p:cNvPr id="33" name="TextBox 32">
            <a:extLst>
              <a:ext uri="{FF2B5EF4-FFF2-40B4-BE49-F238E27FC236}">
                <a16:creationId xmlns:a16="http://schemas.microsoft.com/office/drawing/2014/main" id="{B31C4AD3-7E9A-AC4C-8762-69B06CDA08D1}"/>
              </a:ext>
            </a:extLst>
          </p:cNvPr>
          <p:cNvSpPr txBox="1"/>
          <p:nvPr/>
        </p:nvSpPr>
        <p:spPr>
          <a:xfrm>
            <a:off x="5875937" y="6283686"/>
            <a:ext cx="2904348" cy="369332"/>
          </a:xfrm>
          <a:prstGeom prst="rect">
            <a:avLst/>
          </a:prstGeom>
          <a:noFill/>
        </p:spPr>
        <p:txBody>
          <a:bodyPr wrap="square">
            <a:spAutoFit/>
          </a:bodyPr>
          <a:lstStyle/>
          <a:p>
            <a:r>
              <a:rPr lang="en-AU" dirty="0">
                <a:hlinkClick r:id="rId15"/>
              </a:rPr>
              <a:t>skillsroad.com.au/</a:t>
            </a:r>
            <a:r>
              <a:rPr lang="en-AU" dirty="0"/>
              <a:t> </a:t>
            </a:r>
          </a:p>
        </p:txBody>
      </p:sp>
      <p:sp>
        <p:nvSpPr>
          <p:cNvPr id="35" name="TextBox 34">
            <a:extLst>
              <a:ext uri="{FF2B5EF4-FFF2-40B4-BE49-F238E27FC236}">
                <a16:creationId xmlns:a16="http://schemas.microsoft.com/office/drawing/2014/main" id="{8A84BD06-E774-6F62-6581-FAE88256F9DD}"/>
              </a:ext>
            </a:extLst>
          </p:cNvPr>
          <p:cNvSpPr txBox="1"/>
          <p:nvPr/>
        </p:nvSpPr>
        <p:spPr>
          <a:xfrm>
            <a:off x="5646214" y="5093992"/>
            <a:ext cx="3439417" cy="369332"/>
          </a:xfrm>
          <a:prstGeom prst="rect">
            <a:avLst/>
          </a:prstGeom>
          <a:noFill/>
        </p:spPr>
        <p:txBody>
          <a:bodyPr wrap="square">
            <a:spAutoFit/>
          </a:bodyPr>
          <a:lstStyle/>
          <a:p>
            <a:r>
              <a:rPr lang="en-AU" dirty="0">
                <a:hlinkClick r:id="rId17"/>
              </a:rPr>
              <a:t>nced.org.au/about-ticket-to-work/</a:t>
            </a:r>
            <a:r>
              <a:rPr lang="en-AU" dirty="0"/>
              <a:t> </a:t>
            </a:r>
          </a:p>
        </p:txBody>
      </p:sp>
      <p:pic>
        <p:nvPicPr>
          <p:cNvPr id="37" name="Picture 36">
            <a:hlinkClick r:id="rId17"/>
            <a:extLst>
              <a:ext uri="{FF2B5EF4-FFF2-40B4-BE49-F238E27FC236}">
                <a16:creationId xmlns:a16="http://schemas.microsoft.com/office/drawing/2014/main" id="{2FE3D68E-AF93-2AEA-501A-FADA3A600B7E}"/>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5736702" y="4236915"/>
            <a:ext cx="2847975" cy="933450"/>
          </a:xfrm>
          <a:prstGeom prst="rect">
            <a:avLst/>
          </a:prstGeom>
        </p:spPr>
      </p:pic>
    </p:spTree>
    <p:extLst>
      <p:ext uri="{BB962C8B-B14F-4D97-AF65-F5344CB8AC3E}">
        <p14:creationId xmlns:p14="http://schemas.microsoft.com/office/powerpoint/2010/main" val="1907898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592A">
            <a:alpha val="14000"/>
          </a:srgbClr>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1160" y="665653"/>
            <a:ext cx="2800511" cy="356616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300" b="1" spc="-50" dirty="0">
                <a:latin typeface="+mj-lt"/>
                <a:ea typeface="+mj-ea"/>
                <a:cs typeface="+mj-cs"/>
              </a:rPr>
              <a:t>…Plan and prepare for work ….</a:t>
            </a:r>
          </a:p>
        </p:txBody>
      </p:sp>
      <p:sp>
        <p:nvSpPr>
          <p:cNvPr id="4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and child standing behind a counter&#10;&#10;AI-generated content may be incorrect.">
            <a:extLst>
              <a:ext uri="{FF2B5EF4-FFF2-40B4-BE49-F238E27FC236}">
                <a16:creationId xmlns:a16="http://schemas.microsoft.com/office/drawing/2014/main" id="{6271299C-27FE-7DD6-FAE7-A51E2B45CAF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131840" y="18785"/>
            <a:ext cx="6009874"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7671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9529F">
            <a:alpha val="14000"/>
          </a:srgb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title"/>
          </p:nvPr>
        </p:nvSpPr>
        <p:spPr>
          <a:xfrm>
            <a:off x="3493008" y="1340757"/>
            <a:ext cx="5394613" cy="885474"/>
          </a:xfrm>
        </p:spPr>
        <p:txBody>
          <a:bodyPr vert="horz" lIns="91440" tIns="45720" rIns="91440" bIns="45720" rtlCol="0" anchor="b">
            <a:normAutofit/>
          </a:bodyPr>
          <a:lstStyle/>
          <a:p>
            <a:r>
              <a:rPr lang="en-US" altLang="en-US" sz="4700" b="1" dirty="0">
                <a:solidFill>
                  <a:srgbClr val="79529F"/>
                </a:solidFill>
              </a:rPr>
              <a:t>Key Disability Services</a:t>
            </a:r>
          </a:p>
        </p:txBody>
      </p:sp>
      <p:pic>
        <p:nvPicPr>
          <p:cNvPr id="4" name="Picture 4" descr="C:\Users\Career Education\AppData\Local\Microsoft\Windows\Temporary Internet Files\Content.IE5\FEN50IZI\MP900443244[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93008" y="2489229"/>
            <a:ext cx="5920372" cy="4443129"/>
          </a:xfrm>
          <a:prstGeom prst="rect">
            <a:avLst/>
          </a:prstGeom>
        </p:spPr>
        <p:txBody>
          <a:bodyPr vert="horz" lIns="91440" tIns="45720" rIns="91440" bIns="45720" rtlCol="0">
            <a:normAutofit fontScale="92500" lnSpcReduction="20000"/>
          </a:bodyPr>
          <a:lstStyle/>
          <a:p>
            <a:pPr marL="285750" indent="-228600" defTabSz="914400">
              <a:lnSpc>
                <a:spcPct val="120000"/>
              </a:lnSpc>
              <a:spcBef>
                <a:spcPts val="1200"/>
              </a:spcBef>
              <a:spcAft>
                <a:spcPts val="600"/>
              </a:spcAft>
              <a:buFont typeface="Arial" panose="020B0604020202020204" pitchFamily="34" charset="0"/>
              <a:buChar char="•"/>
            </a:pPr>
            <a:r>
              <a:rPr lang="en-US" sz="2400" dirty="0">
                <a:solidFill>
                  <a:srgbClr val="32348D"/>
                </a:solidFill>
                <a:hlinkClick r:id="rId4"/>
              </a:rPr>
              <a:t>NDIS</a:t>
            </a:r>
            <a:endParaRPr lang="en-US" sz="2400" dirty="0">
              <a:solidFill>
                <a:srgbClr val="32348D"/>
              </a:solidFill>
            </a:endParaRPr>
          </a:p>
          <a:p>
            <a:pPr marL="285750" indent="-228600" defTabSz="914400">
              <a:lnSpc>
                <a:spcPct val="120000"/>
              </a:lnSpc>
              <a:spcBef>
                <a:spcPts val="1200"/>
              </a:spcBef>
              <a:spcAft>
                <a:spcPts val="600"/>
              </a:spcAft>
              <a:buFont typeface="Arial" panose="020B0604020202020204" pitchFamily="34" charset="0"/>
              <a:buChar char="•"/>
            </a:pPr>
            <a:r>
              <a:rPr lang="en-US" sz="2400" dirty="0">
                <a:solidFill>
                  <a:srgbClr val="32348D"/>
                </a:solidFill>
                <a:hlinkClick r:id="rId5"/>
              </a:rPr>
              <a:t>JobAccess</a:t>
            </a:r>
            <a:endParaRPr lang="en-US" sz="2400" dirty="0">
              <a:solidFill>
                <a:srgbClr val="32348D"/>
              </a:solidFill>
            </a:endParaRPr>
          </a:p>
          <a:p>
            <a:pPr marL="285750" indent="-228600" defTabSz="914400">
              <a:lnSpc>
                <a:spcPct val="120000"/>
              </a:lnSpc>
              <a:spcBef>
                <a:spcPts val="1200"/>
              </a:spcBef>
              <a:spcAft>
                <a:spcPts val="600"/>
              </a:spcAft>
              <a:buFont typeface="Arial" panose="020B0604020202020204" pitchFamily="34" charset="0"/>
              <a:buChar char="•"/>
            </a:pPr>
            <a:r>
              <a:rPr lang="en-US" sz="2400" dirty="0">
                <a:solidFill>
                  <a:srgbClr val="32348D"/>
                </a:solidFill>
              </a:rPr>
              <a:t>Disability Employment Support Model (DESM)</a:t>
            </a:r>
          </a:p>
          <a:p>
            <a:pPr marL="285750" indent="-228600" defTabSz="914400">
              <a:lnSpc>
                <a:spcPct val="120000"/>
              </a:lnSpc>
              <a:spcBef>
                <a:spcPts val="1200"/>
              </a:spcBef>
              <a:spcAft>
                <a:spcPts val="600"/>
              </a:spcAft>
              <a:buFont typeface="Arial" panose="020B0604020202020204" pitchFamily="34" charset="0"/>
              <a:buChar char="•"/>
            </a:pPr>
            <a:r>
              <a:rPr lang="en-US" sz="2400" dirty="0">
                <a:solidFill>
                  <a:srgbClr val="32348D"/>
                </a:solidFill>
                <a:hlinkClick r:id="rId6"/>
              </a:rPr>
              <a:t>Centre of Excellence in Disability Employment Support</a:t>
            </a:r>
            <a:endParaRPr lang="en-US" sz="2400" dirty="0">
              <a:solidFill>
                <a:srgbClr val="32348D"/>
              </a:solidFill>
            </a:endParaRPr>
          </a:p>
          <a:p>
            <a:pPr marL="285750" indent="-228600" defTabSz="914400">
              <a:lnSpc>
                <a:spcPct val="120000"/>
              </a:lnSpc>
              <a:spcBef>
                <a:spcPts val="1200"/>
              </a:spcBef>
              <a:spcAft>
                <a:spcPts val="600"/>
              </a:spcAft>
              <a:buFont typeface="Arial" panose="020B0604020202020204" pitchFamily="34" charset="0"/>
              <a:buChar char="•"/>
            </a:pPr>
            <a:r>
              <a:rPr lang="en-US" sz="2400" dirty="0">
                <a:solidFill>
                  <a:srgbClr val="32348D"/>
                </a:solidFill>
                <a:hlinkClick r:id="rId7"/>
              </a:rPr>
              <a:t>Career Exploration Tools-For Families</a:t>
            </a:r>
            <a:endParaRPr lang="en-US" sz="2400" dirty="0">
              <a:solidFill>
                <a:srgbClr val="32348D"/>
              </a:solidFill>
            </a:endParaRPr>
          </a:p>
          <a:p>
            <a:pPr marL="285750" indent="-228600" defTabSz="914400">
              <a:lnSpc>
                <a:spcPct val="120000"/>
              </a:lnSpc>
              <a:spcBef>
                <a:spcPts val="1200"/>
              </a:spcBef>
              <a:spcAft>
                <a:spcPts val="600"/>
              </a:spcAft>
              <a:buFont typeface="Arial" panose="020B0604020202020204" pitchFamily="34" charset="0"/>
              <a:buChar char="•"/>
            </a:pPr>
            <a:r>
              <a:rPr lang="en-US" sz="2400" dirty="0">
                <a:solidFill>
                  <a:srgbClr val="32348D"/>
                </a:solidFill>
                <a:hlinkClick r:id="rId8"/>
              </a:rPr>
              <a:t>CEAV Career Counselling Australia (CCCA)</a:t>
            </a:r>
            <a:endParaRPr lang="en-US" sz="2400" dirty="0">
              <a:solidFill>
                <a:srgbClr val="32348D"/>
              </a:solidFill>
            </a:endParaRPr>
          </a:p>
          <a:p>
            <a:pPr marL="285750" indent="-228600" defTabSz="914400">
              <a:lnSpc>
                <a:spcPct val="120000"/>
              </a:lnSpc>
              <a:spcBef>
                <a:spcPts val="1200"/>
              </a:spcBef>
              <a:spcAft>
                <a:spcPts val="600"/>
              </a:spcAft>
              <a:buFont typeface="Arial" panose="020B0604020202020204" pitchFamily="34" charset="0"/>
              <a:buChar char="•"/>
            </a:pPr>
            <a:r>
              <a:rPr lang="en-US" sz="2400" dirty="0">
                <a:solidFill>
                  <a:srgbClr val="32348D"/>
                </a:solidFill>
                <a:hlinkClick r:id="rId9"/>
              </a:rPr>
              <a:t>Disability Gateway</a:t>
            </a:r>
            <a:endParaRPr lang="en-US" sz="2400" dirty="0">
              <a:solidFill>
                <a:srgbClr val="32348D"/>
              </a:solidFill>
            </a:endParaRPr>
          </a:p>
          <a:p>
            <a:pPr marL="285750" indent="-228600" defTabSz="914400">
              <a:lnSpc>
                <a:spcPct val="90000"/>
              </a:lnSpc>
              <a:spcBef>
                <a:spcPts val="600"/>
              </a:spcBef>
              <a:spcAft>
                <a:spcPts val="600"/>
              </a:spcAft>
              <a:buFont typeface="Arial" panose="020B0604020202020204" pitchFamily="34" charset="0"/>
              <a:buChar char="•"/>
            </a:pPr>
            <a:endParaRPr lang="en-US" sz="1900" dirty="0"/>
          </a:p>
        </p:txBody>
      </p:sp>
    </p:spTree>
    <p:extLst>
      <p:ext uri="{BB962C8B-B14F-4D97-AF65-F5344CB8AC3E}">
        <p14:creationId xmlns:p14="http://schemas.microsoft.com/office/powerpoint/2010/main" val="2159433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AAA8">
            <a:alpha val="14000"/>
          </a:srgbClr>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1412168" y="260648"/>
            <a:ext cx="6319664" cy="758484"/>
          </a:xfrm>
        </p:spPr>
        <p:txBody>
          <a:bodyPr>
            <a:normAutofit/>
          </a:bodyPr>
          <a:lstStyle/>
          <a:p>
            <a:pPr algn="ctr"/>
            <a:r>
              <a:rPr lang="en-AU" altLang="en-US" b="1" dirty="0">
                <a:solidFill>
                  <a:srgbClr val="0070C0"/>
                </a:solidFill>
              </a:rPr>
              <a:t>Job seeking supports</a:t>
            </a:r>
          </a:p>
        </p:txBody>
      </p:sp>
      <p:sp>
        <p:nvSpPr>
          <p:cNvPr id="6" name="TextBox 5">
            <a:extLst>
              <a:ext uri="{FF2B5EF4-FFF2-40B4-BE49-F238E27FC236}">
                <a16:creationId xmlns:a16="http://schemas.microsoft.com/office/drawing/2014/main" id="{4E930470-C2F2-14DF-AE04-CC976FD8A8C9}"/>
              </a:ext>
            </a:extLst>
          </p:cNvPr>
          <p:cNvSpPr txBox="1"/>
          <p:nvPr/>
        </p:nvSpPr>
        <p:spPr>
          <a:xfrm>
            <a:off x="2573292" y="2574733"/>
            <a:ext cx="4572000" cy="646331"/>
          </a:xfrm>
          <a:prstGeom prst="rect">
            <a:avLst/>
          </a:prstGeom>
          <a:noFill/>
        </p:spPr>
        <p:txBody>
          <a:bodyPr wrap="square">
            <a:spAutoFit/>
          </a:bodyPr>
          <a:lstStyle/>
          <a:p>
            <a:r>
              <a:rPr lang="en-AU" dirty="0">
                <a:hlinkClick r:id="rId3"/>
              </a:rPr>
              <a:t>www.ndis.gov.au/participants/working-goals/employment-supports</a:t>
            </a:r>
            <a:r>
              <a:rPr lang="en-AU" dirty="0"/>
              <a:t> </a:t>
            </a:r>
          </a:p>
        </p:txBody>
      </p:sp>
      <p:sp>
        <p:nvSpPr>
          <p:cNvPr id="10" name="TextBox 9">
            <a:extLst>
              <a:ext uri="{FF2B5EF4-FFF2-40B4-BE49-F238E27FC236}">
                <a16:creationId xmlns:a16="http://schemas.microsoft.com/office/drawing/2014/main" id="{51978C6C-C999-8798-99F6-FAA7CF3F80AF}"/>
              </a:ext>
            </a:extLst>
          </p:cNvPr>
          <p:cNvSpPr txBox="1"/>
          <p:nvPr/>
        </p:nvSpPr>
        <p:spPr>
          <a:xfrm>
            <a:off x="4908758" y="5616614"/>
            <a:ext cx="4572000" cy="646331"/>
          </a:xfrm>
          <a:prstGeom prst="rect">
            <a:avLst/>
          </a:prstGeom>
          <a:noFill/>
        </p:spPr>
        <p:txBody>
          <a:bodyPr wrap="square">
            <a:spAutoFit/>
          </a:bodyPr>
          <a:lstStyle/>
          <a:p>
            <a:r>
              <a:rPr lang="en-AU" dirty="0">
                <a:hlinkClick r:id="rId4"/>
              </a:rPr>
              <a:t>www.jobaccess.gov.au/people-with-disability/disability-employment-services</a:t>
            </a:r>
            <a:r>
              <a:rPr lang="en-AU" dirty="0"/>
              <a:t> </a:t>
            </a:r>
          </a:p>
        </p:txBody>
      </p:sp>
      <p:sp>
        <p:nvSpPr>
          <p:cNvPr id="12" name="TextBox 11">
            <a:extLst>
              <a:ext uri="{FF2B5EF4-FFF2-40B4-BE49-F238E27FC236}">
                <a16:creationId xmlns:a16="http://schemas.microsoft.com/office/drawing/2014/main" id="{B9B77E78-72BD-C708-2D5A-852E1FD18E1D}"/>
              </a:ext>
            </a:extLst>
          </p:cNvPr>
          <p:cNvSpPr txBox="1"/>
          <p:nvPr/>
        </p:nvSpPr>
        <p:spPr>
          <a:xfrm>
            <a:off x="5445832" y="5143483"/>
            <a:ext cx="4572000" cy="369332"/>
          </a:xfrm>
          <a:prstGeom prst="rect">
            <a:avLst/>
          </a:prstGeom>
          <a:noFill/>
        </p:spPr>
        <p:txBody>
          <a:bodyPr wrap="square">
            <a:spAutoFit/>
          </a:bodyPr>
          <a:lstStyle/>
          <a:p>
            <a:r>
              <a:rPr lang="en-AU" dirty="0">
                <a:hlinkClick r:id="rId5"/>
              </a:rPr>
              <a:t>www.jobaccess.gov.au/</a:t>
            </a:r>
            <a:r>
              <a:rPr lang="en-AU" dirty="0"/>
              <a:t> </a:t>
            </a:r>
          </a:p>
        </p:txBody>
      </p:sp>
      <p:sp>
        <p:nvSpPr>
          <p:cNvPr id="14" name="TextBox 13">
            <a:extLst>
              <a:ext uri="{FF2B5EF4-FFF2-40B4-BE49-F238E27FC236}">
                <a16:creationId xmlns:a16="http://schemas.microsoft.com/office/drawing/2014/main" id="{C3DE0D60-B233-AC72-5645-1800700CCE7D}"/>
              </a:ext>
            </a:extLst>
          </p:cNvPr>
          <p:cNvSpPr txBox="1"/>
          <p:nvPr/>
        </p:nvSpPr>
        <p:spPr>
          <a:xfrm>
            <a:off x="336758" y="5861965"/>
            <a:ext cx="4572000" cy="369332"/>
          </a:xfrm>
          <a:prstGeom prst="rect">
            <a:avLst/>
          </a:prstGeom>
          <a:noFill/>
        </p:spPr>
        <p:txBody>
          <a:bodyPr wrap="square">
            <a:spAutoFit/>
          </a:bodyPr>
          <a:lstStyle/>
          <a:p>
            <a:r>
              <a:rPr lang="en-AU" dirty="0">
                <a:hlinkClick r:id="rId6"/>
              </a:rPr>
              <a:t>australiandisabilitynetwork.org.au/</a:t>
            </a:r>
            <a:r>
              <a:rPr lang="en-AU" dirty="0"/>
              <a:t> </a:t>
            </a:r>
          </a:p>
        </p:txBody>
      </p:sp>
      <p:pic>
        <p:nvPicPr>
          <p:cNvPr id="1026" name="Picture 2" descr="Australian Disability Network - YouTube">
            <a:extLst>
              <a:ext uri="{FF2B5EF4-FFF2-40B4-BE49-F238E27FC236}">
                <a16:creationId xmlns:a16="http://schemas.microsoft.com/office/drawing/2014/main" id="{3EC9F8ED-720F-5CE2-F86C-747DE571A5F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71881" y="4210605"/>
            <a:ext cx="214312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8ACC188-D18E-9514-E9D5-7EF944FB9BE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427984" y="4142538"/>
            <a:ext cx="4181475" cy="1009650"/>
          </a:xfrm>
          <a:prstGeom prst="rect">
            <a:avLst/>
          </a:prstGeom>
        </p:spPr>
      </p:pic>
      <p:pic>
        <p:nvPicPr>
          <p:cNvPr id="18" name="Picture 17">
            <a:extLst>
              <a:ext uri="{FF2B5EF4-FFF2-40B4-BE49-F238E27FC236}">
                <a16:creationId xmlns:a16="http://schemas.microsoft.com/office/drawing/2014/main" id="{593E043B-7D11-3F9F-A346-196AFA7741E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451671" y="1263954"/>
            <a:ext cx="1952625" cy="1123950"/>
          </a:xfrm>
          <a:prstGeom prst="rect">
            <a:avLst/>
          </a:prstGeom>
        </p:spPr>
      </p:pic>
    </p:spTree>
    <p:extLst>
      <p:ext uri="{BB962C8B-B14F-4D97-AF65-F5344CB8AC3E}">
        <p14:creationId xmlns:p14="http://schemas.microsoft.com/office/powerpoint/2010/main" val="3041730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DE20">
            <a:alpha val="12000"/>
          </a:srgb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title"/>
          </p:nvPr>
        </p:nvSpPr>
        <p:spPr>
          <a:xfrm>
            <a:off x="667753" y="640080"/>
            <a:ext cx="2800511" cy="3566160"/>
          </a:xfrm>
        </p:spPr>
        <p:txBody>
          <a:bodyPr vert="horz" lIns="91440" tIns="45720" rIns="91440" bIns="45720" rtlCol="0" anchor="b">
            <a:normAutofit/>
          </a:bodyPr>
          <a:lstStyle/>
          <a:p>
            <a:pPr algn="ctr"/>
            <a:r>
              <a:rPr lang="en-US" altLang="en-US" sz="4700" b="1" dirty="0">
                <a:solidFill>
                  <a:srgbClr val="32348D"/>
                </a:solidFill>
              </a:rPr>
              <a:t>Top 5 Actions for Parents and Carers</a:t>
            </a:r>
          </a:p>
        </p:txBody>
      </p:sp>
      <p:sp>
        <p:nvSpPr>
          <p:cNvPr id="1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rcRect b="-1"/>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4A2468EA-9587-48F5-7EAB-BA1281F299EE}"/>
              </a:ext>
            </a:extLst>
          </p:cNvPr>
          <p:cNvSpPr txBox="1"/>
          <p:nvPr/>
        </p:nvSpPr>
        <p:spPr>
          <a:xfrm>
            <a:off x="323528" y="5236796"/>
            <a:ext cx="4572000" cy="369332"/>
          </a:xfrm>
          <a:prstGeom prst="rect">
            <a:avLst/>
          </a:prstGeom>
          <a:noFill/>
        </p:spPr>
        <p:txBody>
          <a:bodyPr wrap="square">
            <a:spAutoFit/>
          </a:bodyPr>
          <a:lstStyle/>
          <a:p>
            <a:r>
              <a:rPr lang="en-AU" dirty="0">
                <a:hlinkClick r:id="rId4"/>
              </a:rPr>
              <a:t>https://www.yourcareer.gov.au/</a:t>
            </a:r>
            <a:r>
              <a:rPr lang="en-AU" dirty="0"/>
              <a:t> </a:t>
            </a:r>
          </a:p>
        </p:txBody>
      </p:sp>
    </p:spTree>
    <p:extLst>
      <p:ext uri="{BB962C8B-B14F-4D97-AF65-F5344CB8AC3E}">
        <p14:creationId xmlns:p14="http://schemas.microsoft.com/office/powerpoint/2010/main" val="2458475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2348D">
            <a:alpha val="14000"/>
          </a:srgb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title"/>
          </p:nvPr>
        </p:nvSpPr>
        <p:spPr>
          <a:xfrm>
            <a:off x="667753" y="640080"/>
            <a:ext cx="2800511" cy="3566160"/>
          </a:xfrm>
        </p:spPr>
        <p:txBody>
          <a:bodyPr vert="horz" lIns="91440" tIns="45720" rIns="91440" bIns="45720" rtlCol="0" anchor="b">
            <a:normAutofit/>
          </a:bodyPr>
          <a:lstStyle/>
          <a:p>
            <a:r>
              <a:rPr lang="en-US" altLang="en-US" sz="4700" b="1"/>
              <a:t>Questions &amp; Answers</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b="-2"/>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2097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9529F">
            <a:alpha val="13000"/>
          </a:srgbClr>
        </a:solidFill>
        <a:effectLst/>
      </p:bgPr>
    </p:bg>
    <p:spTree>
      <p:nvGrpSpPr>
        <p:cNvPr id="1" name=""/>
        <p:cNvGrpSpPr/>
        <p:nvPr/>
      </p:nvGrpSpPr>
      <p:grpSpPr>
        <a:xfrm>
          <a:off x="0" y="0"/>
          <a:ext cx="0" cy="0"/>
          <a:chOff x="0" y="0"/>
          <a:chExt cx="0" cy="0"/>
        </a:xfrm>
      </p:grpSpPr>
      <p:sp useBgFill="1">
        <p:nvSpPr>
          <p:cNvPr id="21511" name="Rectangle 21510">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513" name="Freeform: Shape 21512">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515" name="Freeform: Shape 21514">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06" name="Title 1"/>
          <p:cNvSpPr>
            <a:spLocks noGrp="1"/>
          </p:cNvSpPr>
          <p:nvPr>
            <p:ph type="title"/>
          </p:nvPr>
        </p:nvSpPr>
        <p:spPr>
          <a:xfrm>
            <a:off x="246238" y="932688"/>
            <a:ext cx="3142264" cy="4526280"/>
          </a:xfrm>
        </p:spPr>
        <p:txBody>
          <a:bodyPr vert="horz" lIns="91440" tIns="45720" rIns="91440" bIns="45720" rtlCol="0" anchor="ctr">
            <a:normAutofit/>
          </a:bodyPr>
          <a:lstStyle/>
          <a:p>
            <a:br>
              <a:rPr lang="en-US" altLang="en-US" sz="3500" kern="1200" dirty="0">
                <a:solidFill>
                  <a:schemeClr val="tx1"/>
                </a:solidFill>
                <a:latin typeface="+mj-lt"/>
                <a:ea typeface="+mj-ea"/>
                <a:cs typeface="+mj-cs"/>
              </a:rPr>
            </a:br>
            <a:r>
              <a:rPr lang="en-US" altLang="en-US" b="1" kern="1200" dirty="0">
                <a:solidFill>
                  <a:srgbClr val="32348D"/>
                </a:solidFill>
                <a:latin typeface="+mj-lt"/>
                <a:ea typeface="+mj-ea"/>
                <a:cs typeface="+mj-cs"/>
              </a:rPr>
              <a:t>Presentation Overview</a:t>
            </a:r>
          </a:p>
        </p:txBody>
      </p:sp>
      <p:sp>
        <p:nvSpPr>
          <p:cNvPr id="21517" name="Rectangle 21516">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Rectangle 1"/>
          <p:cNvSpPr/>
          <p:nvPr/>
        </p:nvSpPr>
        <p:spPr>
          <a:xfrm>
            <a:off x="3538728" y="932688"/>
            <a:ext cx="5605271" cy="4992624"/>
          </a:xfrm>
          <a:prstGeom prst="rect">
            <a:avLst/>
          </a:prstGeom>
        </p:spPr>
        <p:txBody>
          <a:bodyPr vert="horz" lIns="91440" tIns="45720" rIns="91440" bIns="45720" rtlCol="0" anchor="ctr">
            <a:normAutofit/>
          </a:bodyPr>
          <a:lstStyle/>
          <a:p>
            <a:pPr marL="457200" lvl="0" indent="-228600" defTabSz="914400">
              <a:spcAft>
                <a:spcPts val="600"/>
              </a:spcAft>
              <a:buFont typeface="Arial" panose="020B0604020202020204" pitchFamily="34" charset="0"/>
              <a:buChar char="•"/>
            </a:pPr>
            <a:r>
              <a:rPr lang="en-GB" sz="2400"/>
              <a:t>What career, work and employability mean</a:t>
            </a:r>
          </a:p>
          <a:p>
            <a:pPr marL="457200" lvl="0" indent="-228600" defTabSz="914400">
              <a:spcAft>
                <a:spcPts val="600"/>
              </a:spcAft>
              <a:buFont typeface="Arial" panose="020B0604020202020204" pitchFamily="34" charset="0"/>
              <a:buChar char="•"/>
            </a:pPr>
            <a:r>
              <a:rPr lang="en-GB" sz="2400"/>
              <a:t>Identifying strengths, skills and goals</a:t>
            </a:r>
          </a:p>
          <a:p>
            <a:pPr marL="457200" lvl="0" indent="-228600" defTabSz="914400">
              <a:spcAft>
                <a:spcPts val="600"/>
              </a:spcAft>
              <a:buFont typeface="Arial" panose="020B0604020202020204" pitchFamily="34" charset="0"/>
              <a:buChar char="•"/>
            </a:pPr>
            <a:r>
              <a:rPr lang="en-GB" sz="2400"/>
              <a:t>Disclosing disability: when and how</a:t>
            </a:r>
          </a:p>
          <a:p>
            <a:pPr marL="457200" lvl="0" indent="-228600" defTabSz="914400">
              <a:spcAft>
                <a:spcPts val="600"/>
              </a:spcAft>
              <a:buFont typeface="Arial" panose="020B0604020202020204" pitchFamily="34" charset="0"/>
              <a:buChar char="•"/>
            </a:pPr>
            <a:r>
              <a:rPr lang="en-GB" sz="2400"/>
              <a:t>Building disability-specific skills</a:t>
            </a:r>
          </a:p>
          <a:p>
            <a:pPr marL="457200" lvl="0" indent="-228600" defTabSz="914400">
              <a:spcAft>
                <a:spcPts val="600"/>
              </a:spcAft>
              <a:buFont typeface="Arial" panose="020B0604020202020204" pitchFamily="34" charset="0"/>
              <a:buChar char="•"/>
            </a:pPr>
            <a:r>
              <a:rPr lang="en-GB" sz="2400"/>
              <a:t>Stories of success and hope</a:t>
            </a:r>
          </a:p>
          <a:p>
            <a:pPr marL="457200" lvl="0" indent="-228600" defTabSz="914400">
              <a:spcAft>
                <a:spcPts val="600"/>
              </a:spcAft>
              <a:buFont typeface="Arial" panose="020B0604020202020204" pitchFamily="34" charset="0"/>
              <a:buChar char="•"/>
            </a:pPr>
            <a:r>
              <a:rPr lang="en-GB" sz="2400"/>
              <a:t>Future job trends and opportunities</a:t>
            </a:r>
          </a:p>
          <a:p>
            <a:pPr marL="457200" lvl="0" indent="-228600" defTabSz="914400">
              <a:spcAft>
                <a:spcPts val="600"/>
              </a:spcAft>
              <a:buFont typeface="Arial" panose="020B0604020202020204" pitchFamily="34" charset="0"/>
              <a:buChar char="•"/>
            </a:pPr>
            <a:r>
              <a:rPr lang="en-GB" sz="2400"/>
              <a:t>Support services and employer incentives</a:t>
            </a:r>
            <a:endParaRPr lang="en-US"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AAA8">
            <a:alpha val="13000"/>
          </a:srgb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0" y="315077"/>
            <a:ext cx="4091940" cy="1956841"/>
          </a:xfrm>
        </p:spPr>
        <p:txBody>
          <a:bodyPr anchor="b">
            <a:normAutofit/>
          </a:bodyPr>
          <a:lstStyle/>
          <a:p>
            <a:r>
              <a:rPr lang="en-AU" sz="4700" b="1" dirty="0">
                <a:solidFill>
                  <a:srgbClr val="00AAA8"/>
                </a:solidFill>
              </a:rPr>
              <a:t>What is career? </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191734" y="2737943"/>
            <a:ext cx="3182691" cy="3320668"/>
          </a:xfrm>
        </p:spPr>
        <p:txBody>
          <a:bodyPr>
            <a:normAutofit/>
          </a:bodyPr>
          <a:lstStyle/>
          <a:p>
            <a:endParaRPr lang="en-AU" sz="1900" dirty="0"/>
          </a:p>
          <a:p>
            <a:pPr marL="0" indent="0">
              <a:buNone/>
            </a:pPr>
            <a:r>
              <a:rPr lang="en-AU" sz="2000" i="1" dirty="0"/>
              <a:t>Career is the combination of all your life experiences, paid and unpaid work, volunteer work, life experiences, leisure, learning and work.  </a:t>
            </a:r>
          </a:p>
          <a:p>
            <a:pPr marL="0" indent="0">
              <a:buNone/>
            </a:pPr>
            <a:endParaRPr lang="en-AU" sz="2000" i="1" dirty="0"/>
          </a:p>
          <a:p>
            <a:pPr marL="0" indent="0">
              <a:buNone/>
            </a:pPr>
            <a:r>
              <a:rPr lang="en-AU" sz="2000" i="1" dirty="0"/>
              <a:t>Career Industry Council of Australia</a:t>
            </a:r>
          </a:p>
        </p:txBody>
      </p:sp>
      <p:pic>
        <p:nvPicPr>
          <p:cNvPr id="9" name="Picture 8" descr="A person in glasses giving a yellow envelope to a hand&#10;&#10;AI-generated content may be incorrect.">
            <a:extLst>
              <a:ext uri="{FF2B5EF4-FFF2-40B4-BE49-F238E27FC236}">
                <a16:creationId xmlns:a16="http://schemas.microsoft.com/office/drawing/2014/main" id="{65144BE8-A2E8-751D-0915-610035788EE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665362" y="-1"/>
            <a:ext cx="772706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Rectangle 1">
            <a:extLst>
              <a:ext uri="{FF2B5EF4-FFF2-40B4-BE49-F238E27FC236}">
                <a16:creationId xmlns:a16="http://schemas.microsoft.com/office/drawing/2014/main" id="{D7F66C8E-0F45-EC09-2419-0A20F50A07B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Tree>
    <p:extLst>
      <p:ext uri="{BB962C8B-B14F-4D97-AF65-F5344CB8AC3E}">
        <p14:creationId xmlns:p14="http://schemas.microsoft.com/office/powerpoint/2010/main" val="179632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DE20">
            <a:alpha val="34000"/>
          </a:srgbClr>
        </a:solidFill>
        <a:effectLst/>
      </p:bgPr>
    </p:bg>
    <p:spTree>
      <p:nvGrpSpPr>
        <p:cNvPr id="1" name=""/>
        <p:cNvGrpSpPr/>
        <p:nvPr/>
      </p:nvGrpSpPr>
      <p:grpSpPr>
        <a:xfrm>
          <a:off x="0" y="0"/>
          <a:ext cx="0" cy="0"/>
          <a:chOff x="0" y="0"/>
          <a:chExt cx="0" cy="0"/>
        </a:xfrm>
      </p:grpSpPr>
      <p:sp useBgFill="1">
        <p:nvSpPr>
          <p:cNvPr id="21508" name="Rectangle 2150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Title 1"/>
          <p:cNvSpPr>
            <a:spLocks noGrp="1"/>
          </p:cNvSpPr>
          <p:nvPr>
            <p:ph type="title"/>
          </p:nvPr>
        </p:nvSpPr>
        <p:spPr>
          <a:xfrm>
            <a:off x="4677837" y="685852"/>
            <a:ext cx="4358040" cy="932966"/>
          </a:xfrm>
        </p:spPr>
        <p:txBody>
          <a:bodyPr vert="horz" lIns="91440" tIns="45720" rIns="91440" bIns="45720" rtlCol="0" anchor="b">
            <a:normAutofit fontScale="90000"/>
          </a:bodyPr>
          <a:lstStyle/>
          <a:p>
            <a:br>
              <a:rPr lang="en-US" altLang="en-US" sz="4700" dirty="0"/>
            </a:br>
            <a:r>
              <a:rPr lang="en-US" altLang="en-US" sz="5300" b="1" dirty="0">
                <a:solidFill>
                  <a:srgbClr val="EF592A"/>
                </a:solidFill>
              </a:rPr>
              <a:t>Career Planning</a:t>
            </a:r>
          </a:p>
        </p:txBody>
      </p:sp>
      <p:sp>
        <p:nvSpPr>
          <p:cNvPr id="2" name="Rectangle 1"/>
          <p:cNvSpPr/>
          <p:nvPr/>
        </p:nvSpPr>
        <p:spPr>
          <a:xfrm>
            <a:off x="5102426" y="2252054"/>
            <a:ext cx="4572000" cy="1572768"/>
          </a:xfrm>
          <a:prstGeom prst="rect">
            <a:avLst/>
          </a:prstGeom>
        </p:spPr>
        <p:txBody>
          <a:bodyPr vert="horz" lIns="91440" tIns="45720" rIns="91440" bIns="45720" rtlCol="0">
            <a:noAutofit/>
          </a:bodyPr>
          <a:lstStyle/>
          <a:p>
            <a:pPr defTabSz="914400">
              <a:lnSpc>
                <a:spcPct val="90000"/>
              </a:lnSpc>
              <a:spcBef>
                <a:spcPts val="1000"/>
              </a:spcBef>
            </a:pPr>
            <a:r>
              <a:rPr lang="en-US" sz="3200" i="1" dirty="0"/>
              <a:t>What is career development?</a:t>
            </a:r>
            <a:br>
              <a:rPr lang="en-US" sz="3200" i="1" dirty="0"/>
            </a:br>
            <a:br>
              <a:rPr lang="en-US" sz="3200" i="1" dirty="0"/>
            </a:br>
            <a:r>
              <a:rPr lang="en-US" sz="3200" i="1" dirty="0"/>
              <a:t>Who are career development allies for your child?</a:t>
            </a:r>
          </a:p>
        </p:txBody>
      </p:sp>
      <p:sp>
        <p:nvSpPr>
          <p:cNvPr id="2150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touching a post-it note on a wall&#10;&#10;AI-generated content may be incorrect.">
            <a:extLst>
              <a:ext uri="{FF2B5EF4-FFF2-40B4-BE49-F238E27FC236}">
                <a16:creationId xmlns:a16="http://schemas.microsoft.com/office/drawing/2014/main" id="{F455DABE-0BF5-D1D9-B9E1-201D969106C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flipH="1">
            <a:off x="0" y="-1012616"/>
            <a:ext cx="4572000" cy="787060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97439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alpha val="18000"/>
          </a:srgbClr>
        </a:solidFill>
        <a:effectLst/>
      </p:bgPr>
    </p:bg>
    <p:spTree>
      <p:nvGrpSpPr>
        <p:cNvPr id="1" name="">
          <a:extLst>
            <a:ext uri="{FF2B5EF4-FFF2-40B4-BE49-F238E27FC236}">
              <a16:creationId xmlns:a16="http://schemas.microsoft.com/office/drawing/2014/main" id="{2EA79706-1AFF-E634-A8F5-76D8B57C574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439569" y="665653"/>
            <a:ext cx="3544207" cy="356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br>
              <a:rPr lang="en-US" altLang="en-US" sz="4700" dirty="0">
                <a:solidFill>
                  <a:schemeClr val="bg1"/>
                </a:solidFill>
              </a:rPr>
            </a:br>
            <a:r>
              <a:rPr lang="en-US" altLang="en-US" sz="4700" b="1" dirty="0">
                <a:solidFill>
                  <a:schemeClr val="bg1"/>
                </a:solidFill>
              </a:rPr>
              <a:t>Being a career development ally….</a:t>
            </a:r>
          </a:p>
        </p:txBody>
      </p:sp>
      <p:sp>
        <p:nvSpPr>
          <p:cNvPr id="1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r="-1"/>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15518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592A">
            <a:alpha val="13000"/>
          </a:srgbClr>
        </a:solidFill>
        <a:effectLst/>
      </p:bgPr>
    </p:bg>
    <p:spTree>
      <p:nvGrpSpPr>
        <p:cNvPr id="1" name=""/>
        <p:cNvGrpSpPr/>
        <p:nvPr/>
      </p:nvGrpSpPr>
      <p:grpSpPr>
        <a:xfrm>
          <a:off x="0" y="0"/>
          <a:ext cx="0" cy="0"/>
          <a:chOff x="0" y="0"/>
          <a:chExt cx="0" cy="0"/>
        </a:xfrm>
      </p:grpSpPr>
      <p:sp useBgFill="1">
        <p:nvSpPr>
          <p:cNvPr id="31758" name="Rectangle 3175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Title 1"/>
          <p:cNvSpPr>
            <a:spLocks noGrp="1"/>
          </p:cNvSpPr>
          <p:nvPr>
            <p:ph type="title"/>
          </p:nvPr>
        </p:nvSpPr>
        <p:spPr>
          <a:xfrm>
            <a:off x="3973321" y="640080"/>
            <a:ext cx="4688333" cy="3566160"/>
          </a:xfrm>
        </p:spPr>
        <p:txBody>
          <a:bodyPr vert="horz" lIns="91440" tIns="45720" rIns="91440" bIns="45720" rtlCol="0" anchor="b">
            <a:normAutofit/>
          </a:bodyPr>
          <a:lstStyle/>
          <a:p>
            <a:r>
              <a:rPr lang="en-US" altLang="en-US" sz="4700" b="1" dirty="0">
                <a:solidFill>
                  <a:srgbClr val="755791"/>
                </a:solidFill>
              </a:rPr>
              <a:t>Defining Work, Career, Work Ready and Employability</a:t>
            </a:r>
          </a:p>
        </p:txBody>
      </p:sp>
      <p:pic>
        <p:nvPicPr>
          <p:cNvPr id="5122" name="Picture 2">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6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646" y="4409267"/>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1746"/>
                                        </p:tgtEl>
                                        <p:attrNameLst>
                                          <p:attrName>style.visibility</p:attrName>
                                        </p:attrNameLst>
                                      </p:cBhvr>
                                      <p:to>
                                        <p:strVal val="visible"/>
                                      </p:to>
                                    </p:set>
                                    <p:animEffect transition="in" filter="fade">
                                      <p:cBhvr>
                                        <p:cTn id="7" dur="7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55791">
            <a:alpha val="14000"/>
          </a:srgbClr>
        </a:solidFill>
        <a:effectLst/>
      </p:bgPr>
    </p:bg>
    <p:spTree>
      <p:nvGrpSpPr>
        <p:cNvPr id="1" name=""/>
        <p:cNvGrpSpPr/>
        <p:nvPr/>
      </p:nvGrpSpPr>
      <p:grpSpPr>
        <a:xfrm>
          <a:off x="0" y="0"/>
          <a:ext cx="0" cy="0"/>
          <a:chOff x="0" y="0"/>
          <a:chExt cx="0" cy="0"/>
        </a:xfrm>
      </p:grpSpPr>
      <p:sp useBgFill="1">
        <p:nvSpPr>
          <p:cNvPr id="33799" name="Rectangle 3379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4" name="Title 1"/>
          <p:cNvSpPr>
            <a:spLocks noGrp="1"/>
          </p:cNvSpPr>
          <p:nvPr>
            <p:ph type="title"/>
          </p:nvPr>
        </p:nvSpPr>
        <p:spPr>
          <a:xfrm>
            <a:off x="480060" y="325369"/>
            <a:ext cx="3276451" cy="1956841"/>
          </a:xfrm>
        </p:spPr>
        <p:txBody>
          <a:bodyPr vert="horz" lIns="91440" tIns="45720" rIns="91440" bIns="45720" rtlCol="0" anchor="b">
            <a:normAutofit/>
          </a:bodyPr>
          <a:lstStyle/>
          <a:p>
            <a:r>
              <a:rPr lang="en-US" altLang="en-US" sz="4300" b="1">
                <a:solidFill>
                  <a:srgbClr val="32348D"/>
                </a:solidFill>
              </a:rPr>
              <a:t>Work Readiness &amp; Employability</a:t>
            </a:r>
          </a:p>
        </p:txBody>
      </p:sp>
      <p:sp>
        <p:nvSpPr>
          <p:cNvPr id="3380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52247" y="3727803"/>
            <a:ext cx="3182691" cy="1361532"/>
          </a:xfrm>
          <a:prstGeom prst="rect">
            <a:avLst/>
          </a:prstGeom>
        </p:spPr>
        <p:txBody>
          <a:bodyPr vert="horz" lIns="91440" tIns="45720" rIns="91440" bIns="45720" rtlCol="0">
            <a:normAutofit/>
          </a:bodyPr>
          <a:lstStyle/>
          <a:p>
            <a:pPr lvl="0" algn="ctr" defTabSz="914400">
              <a:lnSpc>
                <a:spcPct val="90000"/>
              </a:lnSpc>
              <a:spcAft>
                <a:spcPts val="600"/>
              </a:spcAft>
            </a:pPr>
            <a:r>
              <a:rPr lang="en-US" sz="4000" b="1" dirty="0">
                <a:solidFill>
                  <a:srgbClr val="32348D"/>
                </a:solidFill>
              </a:rPr>
              <a:t>What is work </a:t>
            </a:r>
          </a:p>
          <a:p>
            <a:pPr lvl="0" algn="ctr" defTabSz="914400">
              <a:lnSpc>
                <a:spcPct val="90000"/>
              </a:lnSpc>
              <a:spcAft>
                <a:spcPts val="600"/>
              </a:spcAft>
            </a:pPr>
            <a:r>
              <a:rPr lang="en-US" sz="4000" b="1" dirty="0">
                <a:solidFill>
                  <a:srgbClr val="32348D"/>
                </a:solidFill>
              </a:rPr>
              <a:t>readiness?</a:t>
            </a:r>
          </a:p>
        </p:txBody>
      </p:sp>
      <p:pic>
        <p:nvPicPr>
          <p:cNvPr id="1026" name="Picture 2" descr="Thumbnail Image An engaging and teen-friendly illustration for a career development PowerPoint slide aimed at teenagers with disabilities transitioning to work. The image should feature a vibrant, modern setting with diverse teens (including visible and invisible disabilities) participating in work-readiness activities like using laptops for resume building, practicing interviews with peers, exploring career paths on tablets, and interacting with mentors. Include elements like posters or digital screens with phrases like 'Future Ready', 'Skills in Action', and 'Your Career Starts Here'. The style should be colorful, energetic, and relatable to teenagers, with a mix of casual and semi-professional attire.">
            <a:extLst>
              <a:ext uri="{FF2B5EF4-FFF2-40B4-BE49-F238E27FC236}">
                <a16:creationId xmlns:a16="http://schemas.microsoft.com/office/drawing/2014/main" id="{A9C17C7C-8F0E-B196-8D3C-89DD37CF8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049" r="7724"/>
          <a:stretch>
            <a:fillRect/>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949269C-F346-F9CB-5F81-A4FA71C4F4E8}"/>
              </a:ext>
            </a:extLst>
          </p:cNvPr>
          <p:cNvSpPr txBox="1"/>
          <p:nvPr/>
        </p:nvSpPr>
        <p:spPr>
          <a:xfrm>
            <a:off x="74716" y="5888690"/>
            <a:ext cx="4572000" cy="646331"/>
          </a:xfrm>
          <a:prstGeom prst="rect">
            <a:avLst/>
          </a:prstGeom>
          <a:noFill/>
        </p:spPr>
        <p:txBody>
          <a:bodyPr wrap="square">
            <a:spAutoFit/>
          </a:bodyPr>
          <a:lstStyle/>
          <a:p>
            <a:r>
              <a:rPr lang="en-AU" dirty="0">
                <a:hlinkClick r:id="rId4"/>
              </a:rPr>
              <a:t>www.bca.com.au/being_work_ready_a_guide_to_what_employers_want</a:t>
            </a:r>
            <a:endParaRPr lang="en-A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AAA8">
            <a:alpha val="12000"/>
          </a:srgbClr>
        </a:solidFill>
        <a:effectLst/>
      </p:bgPr>
    </p:bg>
    <p:spTree>
      <p:nvGrpSpPr>
        <p:cNvPr id="1" name=""/>
        <p:cNvGrpSpPr/>
        <p:nvPr/>
      </p:nvGrpSpPr>
      <p:grpSpPr>
        <a:xfrm>
          <a:off x="0" y="0"/>
          <a:ext cx="0" cy="0"/>
          <a:chOff x="0" y="0"/>
          <a:chExt cx="0" cy="0"/>
        </a:xfrm>
      </p:grpSpPr>
      <p:sp useBgFill="1">
        <p:nvSpPr>
          <p:cNvPr id="35847" name="Rectangle 3584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2" name="Title 1"/>
          <p:cNvSpPr>
            <a:spLocks noGrp="1"/>
          </p:cNvSpPr>
          <p:nvPr>
            <p:ph type="title"/>
          </p:nvPr>
        </p:nvSpPr>
        <p:spPr>
          <a:xfrm>
            <a:off x="667753" y="640080"/>
            <a:ext cx="2800511" cy="3566160"/>
          </a:xfrm>
        </p:spPr>
        <p:txBody>
          <a:bodyPr vert="horz" lIns="91440" tIns="45720" rIns="91440" bIns="45720" rtlCol="0" anchor="b">
            <a:normAutofit/>
          </a:bodyPr>
          <a:lstStyle/>
          <a:p>
            <a:r>
              <a:rPr lang="en-US" altLang="en-US" sz="4700" b="1" dirty="0">
                <a:solidFill>
                  <a:srgbClr val="32348D"/>
                </a:solidFill>
              </a:rPr>
              <a:t>Skills, Interests, Goals &amp; Values</a:t>
            </a:r>
          </a:p>
        </p:txBody>
      </p:sp>
      <p:sp>
        <p:nvSpPr>
          <p:cNvPr id="3584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 basketball&#10;&#10;AI-generated content may be incorrect.">
            <a:extLst>
              <a:ext uri="{FF2B5EF4-FFF2-40B4-BE49-F238E27FC236}">
                <a16:creationId xmlns:a16="http://schemas.microsoft.com/office/drawing/2014/main" id="{64C91115-7E33-1975-B94C-65313FC4C1A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635897" y="0"/>
            <a:ext cx="5505818" cy="690262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4080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5842"/>
                                        </p:tgtEl>
                                        <p:attrNameLst>
                                          <p:attrName>style.visibility</p:attrName>
                                        </p:attrNameLst>
                                      </p:cBhvr>
                                      <p:to>
                                        <p:strVal val="visible"/>
                                      </p:to>
                                    </p:set>
                                    <p:animEffect transition="in" filter="fade">
                                      <p:cBhvr>
                                        <p:cTn id="7" dur="7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75E9711CDA01428A83DF62041457D0" ma:contentTypeVersion="19" ma:contentTypeDescription="Create a new document." ma:contentTypeScope="" ma:versionID="c4972ff3ac72d17f56a479c1d7c40b0f">
  <xsd:schema xmlns:xsd="http://www.w3.org/2001/XMLSchema" xmlns:xs="http://www.w3.org/2001/XMLSchema" xmlns:p="http://schemas.microsoft.com/office/2006/metadata/properties" xmlns:ns2="d952dc8f-b3a8-4e87-8b24-6a11a21d98cc" xmlns:ns3="a13caf3a-7165-4033-ade8-fd506b07d535" targetNamespace="http://schemas.microsoft.com/office/2006/metadata/properties" ma:root="true" ma:fieldsID="456c187394af0eac837551cbbbfe28ed" ns2:_="" ns3:_="">
    <xsd:import namespace="d952dc8f-b3a8-4e87-8b24-6a11a21d98cc"/>
    <xsd:import namespace="a13caf3a-7165-4033-ade8-fd506b07d53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52dc8f-b3a8-4e87-8b24-6a11a21d98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f2b94c5-fd9b-49c0-9fdc-a34e2b048e6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3caf3a-7165-4033-ade8-fd506b07d53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1ce3858-1f47-4852-adca-45894e1b582e}" ma:internalName="TaxCatchAll" ma:showField="CatchAllData" ma:web="a13caf3a-7165-4033-ade8-fd506b07d5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13caf3a-7165-4033-ade8-fd506b07d535" xsi:nil="true"/>
    <lcf76f155ced4ddcb4097134ff3c332f xmlns="d952dc8f-b3a8-4e87-8b24-6a11a21d98c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0085DC-5C9F-4E0E-850C-DA469BCD80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52dc8f-b3a8-4e87-8b24-6a11a21d98cc"/>
    <ds:schemaRef ds:uri="a13caf3a-7165-4033-ade8-fd506b07d5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3F5DAA-DAB9-4441-A24F-DD079CA09F21}">
  <ds:schemaRefs>
    <ds:schemaRef ds:uri="http://schemas.microsoft.com/office/2006/metadata/properties"/>
    <ds:schemaRef ds:uri="http://schemas.microsoft.com/office/infopath/2007/PartnerControls"/>
    <ds:schemaRef ds:uri="a13caf3a-7165-4033-ade8-fd506b07d535"/>
    <ds:schemaRef ds:uri="d952dc8f-b3a8-4e87-8b24-6a11a21d98cc"/>
  </ds:schemaRefs>
</ds:datastoreItem>
</file>

<file path=customXml/itemProps3.xml><?xml version="1.0" encoding="utf-8"?>
<ds:datastoreItem xmlns:ds="http://schemas.openxmlformats.org/officeDocument/2006/customXml" ds:itemID="{470DED5A-4D51-41BE-9435-D6C91CC8E6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TM03457491[[fn=Metropolitan]]</Template>
  <TotalTime>8410</TotalTime>
  <Words>6436</Words>
  <Application>Microsoft Office PowerPoint</Application>
  <PresentationFormat>On-screen Show (4:3)</PresentationFormat>
  <Paragraphs>406</Paragraphs>
  <Slides>25</Slides>
  <Notes>25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Lucida Sans Unicode</vt:lpstr>
      <vt:lpstr>Office 2013 - 2022 Theme</vt:lpstr>
      <vt:lpstr> Supporting your young person’s  career development</vt:lpstr>
      <vt:lpstr>PowerPoint Presentation</vt:lpstr>
      <vt:lpstr> Presentation Overview</vt:lpstr>
      <vt:lpstr>What is career? </vt:lpstr>
      <vt:lpstr> Career Planning</vt:lpstr>
      <vt:lpstr>PowerPoint Presentation</vt:lpstr>
      <vt:lpstr>Defining Work, Career, Work Ready and Employability</vt:lpstr>
      <vt:lpstr>Work Readiness &amp; Employability</vt:lpstr>
      <vt:lpstr>Skills, Interests, Goals &amp; Values</vt:lpstr>
      <vt:lpstr>Disclosure</vt:lpstr>
      <vt:lpstr>Benefits of Disclosure</vt:lpstr>
      <vt:lpstr>Concerns about disclosure</vt:lpstr>
      <vt:lpstr>Opportunities for Disclosure</vt:lpstr>
      <vt:lpstr>Disability – specific skills</vt:lpstr>
      <vt:lpstr>PowerPoint Presentation</vt:lpstr>
      <vt:lpstr>Stories of Hope</vt:lpstr>
      <vt:lpstr>Where are the Jobs?</vt:lpstr>
      <vt:lpstr>Labour Market Trends</vt:lpstr>
      <vt:lpstr>Fastest growing jobs over the next 5 years….</vt:lpstr>
      <vt:lpstr>PowerPoint Presentation</vt:lpstr>
      <vt:lpstr>PowerPoint Presentation</vt:lpstr>
      <vt:lpstr>Key Disability Services</vt:lpstr>
      <vt:lpstr>Job seeking supports</vt:lpstr>
      <vt:lpstr>Top 5 Actions for Parents and Carers</vt:lpstr>
      <vt:lpstr>Questions &amp;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Kick Start Your Career</dc:title>
  <dc:creator>Career Education</dc:creator>
  <cp:lastModifiedBy>David Thompson</cp:lastModifiedBy>
  <cp:revision>205</cp:revision>
  <cp:lastPrinted>2019-03-18T00:21:31Z</cp:lastPrinted>
  <dcterms:created xsi:type="dcterms:W3CDTF">2010-09-22T00:42:09Z</dcterms:created>
  <dcterms:modified xsi:type="dcterms:W3CDTF">2025-08-11T23:47:38Z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0x0101004875E9711CDA01428A83DF62041457D0</vt:lpwstr>
  </property>
  <property fmtid="{D5CDD505-2E9C-101B-9397-08002B2CF9AE}" pid="3" name="Order">
    <vt:r8>455200</vt:r8>
  </property>
  <property fmtid="{D5CDD505-2E9C-101B-9397-08002B2CF9AE}" pid="4" name="MediaServiceImageTags">
    <vt:lpwstr/>
  </property>
</Properties>
</file>